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1"/>
  </p:notesMasterIdLst>
  <p:handoutMasterIdLst>
    <p:handoutMasterId r:id="rId52"/>
  </p:handoutMasterIdLst>
  <p:sldIdLst>
    <p:sldId id="394" r:id="rId2"/>
    <p:sldId id="284" r:id="rId3"/>
    <p:sldId id="256" r:id="rId4"/>
    <p:sldId id="345" r:id="rId5"/>
    <p:sldId id="346" r:id="rId6"/>
    <p:sldId id="347" r:id="rId7"/>
    <p:sldId id="348" r:id="rId8"/>
    <p:sldId id="350" r:id="rId9"/>
    <p:sldId id="351" r:id="rId10"/>
    <p:sldId id="364" r:id="rId11"/>
    <p:sldId id="365" r:id="rId12"/>
    <p:sldId id="366" r:id="rId13"/>
    <p:sldId id="367" r:id="rId14"/>
    <p:sldId id="368" r:id="rId15"/>
    <p:sldId id="370" r:id="rId16"/>
    <p:sldId id="372" r:id="rId17"/>
    <p:sldId id="349" r:id="rId18"/>
    <p:sldId id="385" r:id="rId19"/>
    <p:sldId id="359" r:id="rId20"/>
    <p:sldId id="391" r:id="rId21"/>
    <p:sldId id="376" r:id="rId22"/>
    <p:sldId id="384" r:id="rId23"/>
    <p:sldId id="377" r:id="rId24"/>
    <p:sldId id="382" r:id="rId25"/>
    <p:sldId id="383" r:id="rId26"/>
    <p:sldId id="390" r:id="rId27"/>
    <p:sldId id="373" r:id="rId28"/>
    <p:sldId id="353" r:id="rId29"/>
    <p:sldId id="354" r:id="rId30"/>
    <p:sldId id="386" r:id="rId31"/>
    <p:sldId id="357" r:id="rId32"/>
    <p:sldId id="387" r:id="rId33"/>
    <p:sldId id="374" r:id="rId34"/>
    <p:sldId id="355" r:id="rId35"/>
    <p:sldId id="393" r:id="rId36"/>
    <p:sldId id="356" r:id="rId37"/>
    <p:sldId id="392" r:id="rId38"/>
    <p:sldId id="389" r:id="rId39"/>
    <p:sldId id="388" r:id="rId40"/>
    <p:sldId id="360" r:id="rId41"/>
    <p:sldId id="378" r:id="rId42"/>
    <p:sldId id="379" r:id="rId43"/>
    <p:sldId id="358" r:id="rId44"/>
    <p:sldId id="375" r:id="rId45"/>
    <p:sldId id="361" r:id="rId46"/>
    <p:sldId id="381" r:id="rId47"/>
    <p:sldId id="380" r:id="rId48"/>
    <p:sldId id="288" r:id="rId49"/>
    <p:sldId id="312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7D6201"/>
    <a:srgbClr val="6C4100"/>
    <a:srgbClr val="CC6600"/>
    <a:srgbClr val="99CCFF"/>
    <a:srgbClr val="CCEC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4" autoAdjust="0"/>
    <p:restoredTop sz="86420" autoAdjust="0"/>
  </p:normalViewPr>
  <p:slideViewPr>
    <p:cSldViewPr>
      <p:cViewPr varScale="1">
        <p:scale>
          <a:sx n="74" d="100"/>
          <a:sy n="74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6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9.xml"/><Relationship Id="rId18" Type="http://schemas.openxmlformats.org/officeDocument/2006/relationships/slide" Target="slides/slide28.xml"/><Relationship Id="rId26" Type="http://schemas.openxmlformats.org/officeDocument/2006/relationships/slide" Target="slides/slide36.xml"/><Relationship Id="rId3" Type="http://schemas.openxmlformats.org/officeDocument/2006/relationships/slide" Target="slides/slide4.xml"/><Relationship Id="rId21" Type="http://schemas.openxmlformats.org/officeDocument/2006/relationships/slide" Target="slides/slide31.xml"/><Relationship Id="rId34" Type="http://schemas.openxmlformats.org/officeDocument/2006/relationships/slide" Target="slides/slide46.xml"/><Relationship Id="rId7" Type="http://schemas.openxmlformats.org/officeDocument/2006/relationships/slide" Target="slides/slide8.xml"/><Relationship Id="rId12" Type="http://schemas.openxmlformats.org/officeDocument/2006/relationships/slide" Target="slides/slide18.xml"/><Relationship Id="rId17" Type="http://schemas.openxmlformats.org/officeDocument/2006/relationships/slide" Target="slides/slide27.xml"/><Relationship Id="rId25" Type="http://schemas.openxmlformats.org/officeDocument/2006/relationships/slide" Target="slides/slide35.xml"/><Relationship Id="rId33" Type="http://schemas.openxmlformats.org/officeDocument/2006/relationships/slide" Target="slides/slide45.xml"/><Relationship Id="rId2" Type="http://schemas.openxmlformats.org/officeDocument/2006/relationships/slide" Target="slides/slide3.xml"/><Relationship Id="rId16" Type="http://schemas.openxmlformats.org/officeDocument/2006/relationships/slide" Target="slides/slide26.xml"/><Relationship Id="rId20" Type="http://schemas.openxmlformats.org/officeDocument/2006/relationships/slide" Target="slides/slide30.xml"/><Relationship Id="rId29" Type="http://schemas.openxmlformats.org/officeDocument/2006/relationships/slide" Target="slides/slide40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7.xml"/><Relationship Id="rId24" Type="http://schemas.openxmlformats.org/officeDocument/2006/relationships/slide" Target="slides/slide34.xml"/><Relationship Id="rId32" Type="http://schemas.openxmlformats.org/officeDocument/2006/relationships/slide" Target="slides/slide44.xml"/><Relationship Id="rId5" Type="http://schemas.openxmlformats.org/officeDocument/2006/relationships/slide" Target="slides/slide6.xml"/><Relationship Id="rId15" Type="http://schemas.openxmlformats.org/officeDocument/2006/relationships/slide" Target="slides/slide22.xml"/><Relationship Id="rId23" Type="http://schemas.openxmlformats.org/officeDocument/2006/relationships/slide" Target="slides/slide33.xml"/><Relationship Id="rId28" Type="http://schemas.openxmlformats.org/officeDocument/2006/relationships/slide" Target="slides/slide39.xml"/><Relationship Id="rId10" Type="http://schemas.openxmlformats.org/officeDocument/2006/relationships/slide" Target="slides/slide16.xml"/><Relationship Id="rId19" Type="http://schemas.openxmlformats.org/officeDocument/2006/relationships/slide" Target="slides/slide29.xml"/><Relationship Id="rId31" Type="http://schemas.openxmlformats.org/officeDocument/2006/relationships/slide" Target="slides/slide43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20.xml"/><Relationship Id="rId22" Type="http://schemas.openxmlformats.org/officeDocument/2006/relationships/slide" Target="slides/slide32.xml"/><Relationship Id="rId27" Type="http://schemas.openxmlformats.org/officeDocument/2006/relationships/slide" Target="slides/slide37.xml"/><Relationship Id="rId30" Type="http://schemas.openxmlformats.org/officeDocument/2006/relationships/slide" Target="slides/slide41.xml"/><Relationship Id="rId35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DDA5A217-3ADA-7647-BA3B-640194FA0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5325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2052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5325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74AD64C8-38F5-B34E-8DCC-2EE41EFBA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156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063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6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422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499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230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577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51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381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542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96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564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832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690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841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145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976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531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467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285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15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63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030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883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194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376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42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217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2587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9773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5535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4781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14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6423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608A2278-8358-FC41-98FA-D1F8EF05A673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</a:rPr>
              <a:t>* </a:t>
            </a:r>
            <a:r>
              <a:rPr lang="en-US" altLang="en-US" sz="1000" b="1">
                <a:solidFill>
                  <a:schemeClr val="tx2"/>
                </a:solidFill>
                <a:latin typeface="Times New Roman" charset="0"/>
              </a:rPr>
              <a:t>Incident dialysis patients; rates adjusted for age, gender, race, &amp; primary diagnosis. ESRD patients, 1996, used as reference cohort.</a:t>
            </a: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9928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071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19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824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74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01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61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64C8-38F5-B34E-8DCC-2EE41EFBAF51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92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6E69D-EC4F-2B46-AC14-3A62F2534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850B3-4516-E94A-8484-C38B9BC8B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4FD02-BB78-F44E-BB76-6FB9BCC2A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00915-BC72-5141-8F97-B99291BBB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B55A1-8C6E-3849-AEEB-A08A0C470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00BAC-8E71-0043-966B-1DCA124E1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A9EBE-BD37-A447-84D1-B4D86FC01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CBF2E-58CB-D04E-BEBD-24071E84B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6011A-2CCA-C044-8A7F-F759BD2A5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0437E-27FA-9549-8530-29BB343EE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4F045-B329-A648-B558-55A9E00A1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0B28466-0444-2948-9574-2B8883BB6A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5245" y="76200"/>
            <a:ext cx="57919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6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بسم الله الرحمن الرحيم </a:t>
            </a:r>
            <a:endParaRPr lang="en-US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AL BOSTAN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4196"/>
            <a:ext cx="8915400" cy="552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Diffusion With Convection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209800" y="2743200"/>
            <a:ext cx="4419600" cy="24638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cxnSp>
        <p:nvCxnSpPr>
          <p:cNvPr id="12293" name="AutoShape 6"/>
          <p:cNvCxnSpPr>
            <a:cxnSpLocks noChangeShapeType="1"/>
          </p:cNvCxnSpPr>
          <p:nvPr/>
        </p:nvCxnSpPr>
        <p:spPr bwMode="auto">
          <a:xfrm>
            <a:off x="5029200" y="2743200"/>
            <a:ext cx="0" cy="24638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590800" y="30480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988050" y="47752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019800" y="3103563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232150" y="4519613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030538" y="40005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3908425" y="3001963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5867400" y="3927475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186113" y="32766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5619750" y="30607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5599113" y="447675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705225" y="3886200"/>
            <a:ext cx="1917700" cy="847725"/>
          </a:xfrm>
          <a:prstGeom prst="rightArrow">
            <a:avLst>
              <a:gd name="adj1" fmla="val 50000"/>
              <a:gd name="adj2" fmla="val 33333"/>
            </a:avLst>
          </a:prstGeom>
          <a:gradFill>
            <a:gsLst>
              <a:gs pos="0">
                <a:srgbClr val="CCECFF"/>
              </a:gs>
              <a:gs pos="41000">
                <a:srgbClr val="CCECFF"/>
              </a:gs>
              <a:gs pos="69000">
                <a:srgbClr val="99CCFF"/>
              </a:gs>
              <a:gs pos="100000">
                <a:srgbClr val="99CCFF"/>
              </a:gs>
            </a:gsLst>
            <a:lin ang="10800000" scaled="1"/>
          </a:gra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438400" y="227965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b="0" dirty="0">
                <a:solidFill>
                  <a:schemeClr val="accent6"/>
                </a:solidFill>
                <a:latin typeface="+mn-lt"/>
              </a:rPr>
              <a:t>Compartment #1	       Compartment #2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981200" y="5345113"/>
            <a:ext cx="5029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 dirty="0">
                <a:solidFill>
                  <a:srgbClr val="4D4D4D"/>
                </a:solidFill>
                <a:latin typeface="Calibri" charset="0"/>
              </a:rPr>
              <a:t>                 </a:t>
            </a:r>
            <a:r>
              <a:rPr lang="en-US" altLang="en-US" sz="1800" b="0" dirty="0" smtClean="0">
                <a:solidFill>
                  <a:srgbClr val="4D4D4D"/>
                </a:solidFill>
                <a:latin typeface="Calibri" charset="0"/>
              </a:rPr>
              <a:t>   </a:t>
            </a:r>
            <a:r>
              <a:rPr lang="en-US" altLang="en-US" sz="1800" b="0" dirty="0" err="1" smtClean="0">
                <a:solidFill>
                  <a:srgbClr val="4D4D4D"/>
                </a:solidFill>
                <a:latin typeface="Calibri" charset="0"/>
              </a:rPr>
              <a:t>P</a:t>
            </a:r>
            <a:r>
              <a:rPr lang="en-US" altLang="en-US" sz="1800" b="0" baseline="-25000" dirty="0" err="1" smtClean="0">
                <a:solidFill>
                  <a:srgbClr val="4D4D4D"/>
                </a:solidFill>
                <a:latin typeface="Calibri" charset="0"/>
              </a:rPr>
              <a:t>h</a:t>
            </a:r>
            <a:r>
              <a:rPr lang="en-US" altLang="en-US" sz="1800" b="0" dirty="0" smtClean="0">
                <a:solidFill>
                  <a:srgbClr val="4D4D4D"/>
                </a:solidFill>
                <a:latin typeface="Calibri" charset="0"/>
              </a:rPr>
              <a:t> </a:t>
            </a:r>
            <a:r>
              <a:rPr lang="en-US" altLang="en-US" sz="1800" b="0" dirty="0">
                <a:solidFill>
                  <a:srgbClr val="4D4D4D"/>
                </a:solidFill>
                <a:latin typeface="Calibri" charset="0"/>
              </a:rPr>
              <a:t>&gt; </a:t>
            </a:r>
            <a:r>
              <a:rPr lang="en-US" altLang="en-US" sz="1800" b="0" dirty="0" err="1" smtClean="0">
                <a:solidFill>
                  <a:srgbClr val="4D4D4D"/>
                </a:solidFill>
                <a:latin typeface="Calibri" charset="0"/>
              </a:rPr>
              <a:t>P</a:t>
            </a:r>
            <a:r>
              <a:rPr lang="en-US" altLang="en-US" sz="1800" b="0" baseline="-25000" dirty="0" err="1" smtClean="0">
                <a:solidFill>
                  <a:srgbClr val="4D4D4D"/>
                </a:solidFill>
                <a:latin typeface="Calibri" charset="0"/>
              </a:rPr>
              <a:t>h</a:t>
            </a:r>
            <a:endParaRPr lang="en-US" altLang="en-US" sz="1800" b="0" baseline="-25000" dirty="0" smtClean="0">
              <a:solidFill>
                <a:srgbClr val="4D4D4D"/>
              </a:solidFill>
              <a:latin typeface="Calibri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800" b="0" dirty="0" smtClean="0">
                <a:solidFill>
                  <a:srgbClr val="4D4D4D"/>
                </a:solidFill>
                <a:latin typeface="+mn-lt"/>
              </a:rPr>
              <a:t>	   [</a:t>
            </a:r>
            <a:r>
              <a:rPr lang="en-US" altLang="en-US" sz="1800" b="0" dirty="0">
                <a:solidFill>
                  <a:srgbClr val="4D4D4D"/>
                </a:solidFill>
                <a:latin typeface="+mn-lt"/>
              </a:rPr>
              <a:t>x] </a:t>
            </a:r>
            <a:r>
              <a:rPr lang="en-US" altLang="en-US" sz="1800" b="0" dirty="0" smtClean="0">
                <a:solidFill>
                  <a:srgbClr val="4D4D4D"/>
                </a:solidFill>
                <a:latin typeface="+mn-lt"/>
              </a:rPr>
              <a:t>&gt; </a:t>
            </a:r>
            <a:r>
              <a:rPr lang="en-US" altLang="en-US" sz="1800" b="0" dirty="0">
                <a:solidFill>
                  <a:srgbClr val="4D4D4D"/>
                </a:solidFill>
                <a:latin typeface="+mn-lt"/>
              </a:rPr>
              <a:t>[x</a:t>
            </a:r>
            <a:r>
              <a:rPr lang="en-US" altLang="en-US" sz="1800" b="0" dirty="0" smtClean="0">
                <a:solidFill>
                  <a:srgbClr val="4D4D4D"/>
                </a:solidFill>
                <a:latin typeface="+mn-lt"/>
              </a:rPr>
              <a:t>]</a:t>
            </a:r>
            <a:endParaRPr lang="en-US" altLang="en-US" sz="1800" b="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5118735" y="4151074"/>
            <a:ext cx="228600" cy="228600"/>
          </a:xfrm>
          <a:prstGeom prst="ellipse">
            <a:avLst/>
          </a:prstGeom>
          <a:gradFill flip="none" rotWithShape="1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4681728" y="4174319"/>
            <a:ext cx="228600" cy="228600"/>
          </a:xfrm>
          <a:prstGeom prst="ellipse">
            <a:avLst/>
          </a:prstGeom>
          <a:gradFill flip="none" rotWithShape="1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4300728" y="4235870"/>
            <a:ext cx="228600" cy="228600"/>
          </a:xfrm>
          <a:prstGeom prst="ellipse">
            <a:avLst/>
          </a:prstGeom>
          <a:gradFill flip="none" rotWithShape="1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3883153" y="4165600"/>
            <a:ext cx="228600" cy="228600"/>
          </a:xfrm>
          <a:prstGeom prst="ellipse">
            <a:avLst/>
          </a:prstGeom>
          <a:gradFill flip="none" rotWithShape="1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3886200" y="462915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2" name="Oval 19"/>
          <p:cNvSpPr>
            <a:spLocks noChangeArrowheads="1"/>
          </p:cNvSpPr>
          <p:nvPr/>
        </p:nvSpPr>
        <p:spPr bwMode="auto">
          <a:xfrm>
            <a:off x="2728913" y="46482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3" name="Oval 19"/>
          <p:cNvSpPr>
            <a:spLocks noChangeArrowheads="1"/>
          </p:cNvSpPr>
          <p:nvPr/>
        </p:nvSpPr>
        <p:spPr bwMode="auto">
          <a:xfrm>
            <a:off x="3722688" y="3468688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2541588" y="37338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AutoShape 21"/>
          <p:cNvSpPr>
            <a:spLocks noChangeArrowheads="1"/>
          </p:cNvSpPr>
          <p:nvPr/>
        </p:nvSpPr>
        <p:spPr bwMode="auto">
          <a:xfrm>
            <a:off x="4648200" y="3048000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0800000" scaled="1"/>
            <a:tileRect/>
          </a:gra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79888" y="3698875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/>
          <a:lstStyle/>
          <a:p>
            <a:pPr algn="l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Dialysis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Setup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CC0000"/>
                </a:solidFill>
              </a:rPr>
              <a:t>       Blood (Q</a:t>
            </a:r>
            <a:r>
              <a:rPr lang="en-US" altLang="en-US" baseline="-25000" dirty="0">
                <a:solidFill>
                  <a:srgbClr val="CC0000"/>
                </a:solidFill>
              </a:rPr>
              <a:t>B</a:t>
            </a:r>
            <a:r>
              <a:rPr lang="en-US" altLang="en-US" dirty="0">
                <a:solidFill>
                  <a:srgbClr val="CC0000"/>
                </a:solidFill>
              </a:rPr>
              <a:t>)</a:t>
            </a:r>
            <a:r>
              <a:rPr lang="en-US" altLang="en-US" dirty="0"/>
              <a:t>	         	</a:t>
            </a:r>
            <a:r>
              <a:rPr lang="en-US" altLang="en-US" dirty="0">
                <a:solidFill>
                  <a:srgbClr val="FF9900"/>
                </a:solidFill>
              </a:rPr>
              <a:t>Dialysate (Q</a:t>
            </a:r>
            <a:r>
              <a:rPr lang="en-US" altLang="en-US" baseline="-25000" dirty="0">
                <a:solidFill>
                  <a:srgbClr val="FF9900"/>
                </a:solidFill>
              </a:rPr>
              <a:t>D</a:t>
            </a:r>
            <a:r>
              <a:rPr lang="en-US" altLang="en-US" dirty="0">
                <a:solidFill>
                  <a:srgbClr val="FF9900"/>
                </a:solidFill>
              </a:rPr>
              <a:t>)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124200" y="3048000"/>
            <a:ext cx="12192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124200" y="5181600"/>
            <a:ext cx="12192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352800" y="3429000"/>
            <a:ext cx="381000" cy="1752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3733800" y="3429000"/>
            <a:ext cx="381000" cy="1752600"/>
          </a:xfrm>
          <a:prstGeom prst="rect">
            <a:avLst/>
          </a:prstGeom>
          <a:gradFill rotWithShape="0">
            <a:gsLst>
              <a:gs pos="0">
                <a:srgbClr val="6C41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3740150" y="28194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4114800" y="4876800"/>
            <a:ext cx="16764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3322" name="Rectangle 13"/>
          <p:cNvSpPr>
            <a:spLocks noChangeArrowheads="1"/>
          </p:cNvSpPr>
          <p:nvPr/>
        </p:nvSpPr>
        <p:spPr bwMode="auto">
          <a:xfrm>
            <a:off x="4114800" y="3581400"/>
            <a:ext cx="1676400" cy="15240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5943600" y="48006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6019800" y="3581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3325" name="Line 27"/>
          <p:cNvSpPr>
            <a:spLocks noChangeShapeType="1"/>
          </p:cNvSpPr>
          <p:nvPr/>
        </p:nvSpPr>
        <p:spPr bwMode="auto">
          <a:xfrm>
            <a:off x="3740150" y="55626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3"/>
          <p:cNvSpPr>
            <a:spLocks noChangeShapeType="1"/>
          </p:cNvSpPr>
          <p:nvPr/>
        </p:nvSpPr>
        <p:spPr bwMode="auto">
          <a:xfrm>
            <a:off x="1752600" y="2743200"/>
            <a:ext cx="2133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4"/>
          <p:cNvSpPr>
            <a:spLocks noChangeShapeType="1"/>
          </p:cNvSpPr>
          <p:nvPr/>
        </p:nvSpPr>
        <p:spPr bwMode="auto">
          <a:xfrm>
            <a:off x="1752600" y="5867400"/>
            <a:ext cx="2133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914400" y="2590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8228" name="AutoShape 36"/>
          <p:cNvSpPr>
            <a:spLocks noChangeArrowheads="1"/>
          </p:cNvSpPr>
          <p:nvPr/>
        </p:nvSpPr>
        <p:spPr bwMode="auto">
          <a:xfrm>
            <a:off x="914400" y="57150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685800" y="2971800"/>
            <a:ext cx="152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+mn-lt"/>
              </a:rPr>
              <a:t>From patient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685800" y="518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To patient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5791200" y="3124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To drain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5867400" y="5029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Inflow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 rot="-21582883">
            <a:off x="2971800" y="5957888"/>
            <a:ext cx="1828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Hemodialyzer</a:t>
            </a:r>
          </a:p>
        </p:txBody>
      </p:sp>
      <p:sp>
        <p:nvSpPr>
          <p:cNvPr id="8235" name="AutoShape 43"/>
          <p:cNvSpPr>
            <a:spLocks noChangeArrowheads="1"/>
          </p:cNvSpPr>
          <p:nvPr/>
        </p:nvSpPr>
        <p:spPr bwMode="auto">
          <a:xfrm>
            <a:off x="2895600" y="38862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8236" name="AutoShape 44"/>
          <p:cNvSpPr>
            <a:spLocks noChangeArrowheads="1"/>
          </p:cNvSpPr>
          <p:nvPr/>
        </p:nvSpPr>
        <p:spPr bwMode="auto">
          <a:xfrm>
            <a:off x="4191000" y="39624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gradFill rotWithShape="0">
            <a:gsLst>
              <a:gs pos="0">
                <a:srgbClr val="FF9900">
                  <a:gamma/>
                  <a:shade val="36078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pic>
        <p:nvPicPr>
          <p:cNvPr id="823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2514600"/>
            <a:ext cx="1755775" cy="3581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3338" name="Line 46"/>
          <p:cNvSpPr>
            <a:spLocks noChangeShapeType="1"/>
          </p:cNvSpPr>
          <p:nvPr/>
        </p:nvSpPr>
        <p:spPr bwMode="auto">
          <a:xfrm>
            <a:off x="3733800" y="3429000"/>
            <a:ext cx="0" cy="1752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 txBox="1">
            <a:spLocks noChangeArrowheads="1"/>
          </p:cNvSpPr>
          <p:nvPr/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CC0000"/>
                </a:solidFill>
              </a:rPr>
              <a:t>       Blood (Q</a:t>
            </a:r>
            <a:r>
              <a:rPr lang="en-US" altLang="en-US" b="0" baseline="-25000">
                <a:solidFill>
                  <a:srgbClr val="CC0000"/>
                </a:solidFill>
              </a:rPr>
              <a:t>B</a:t>
            </a:r>
            <a:r>
              <a:rPr lang="en-US" altLang="en-US" b="0">
                <a:solidFill>
                  <a:srgbClr val="CC0000"/>
                </a:solidFill>
              </a:rPr>
              <a:t>)</a:t>
            </a:r>
            <a:r>
              <a:rPr lang="en-US" altLang="en-US" b="0"/>
              <a:t>	         	</a:t>
            </a:r>
            <a:r>
              <a:rPr lang="en-US" altLang="en-US" b="0">
                <a:solidFill>
                  <a:srgbClr val="FF9900"/>
                </a:solidFill>
              </a:rPr>
              <a:t>Dialysate (Q</a:t>
            </a:r>
            <a:r>
              <a:rPr lang="en-US" altLang="en-US" b="0" baseline="-25000">
                <a:solidFill>
                  <a:srgbClr val="FF9900"/>
                </a:solidFill>
              </a:rPr>
              <a:t>D</a:t>
            </a:r>
            <a:r>
              <a:rPr lang="en-US" altLang="en-US" b="0">
                <a:solidFill>
                  <a:srgbClr val="FF9900"/>
                </a:solidFill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743200" y="3429000"/>
            <a:ext cx="1447800" cy="1752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FF00"/>
                </a:solidFill>
                <a:latin typeface="Calibri" charset="0"/>
              </a:rPr>
              <a:t>Urea</a:t>
            </a:r>
          </a:p>
          <a:p>
            <a:pPr algn="ctr"/>
            <a:r>
              <a:rPr lang="en-US" altLang="en-US" sz="1800">
                <a:solidFill>
                  <a:srgbClr val="FFFF00"/>
                </a:solidFill>
                <a:latin typeface="Calibri" charset="0"/>
              </a:rPr>
              <a:t>100 mg/dL</a:t>
            </a:r>
          </a:p>
          <a:p>
            <a:pPr algn="ctr">
              <a:lnSpc>
                <a:spcPct val="90000"/>
              </a:lnSpc>
            </a:pPr>
            <a:endParaRPr lang="en-US" altLang="en-US" sz="1800">
              <a:solidFill>
                <a:srgbClr val="FFFF00"/>
              </a:solidFill>
              <a:latin typeface="Calibri" charset="0"/>
            </a:endParaRPr>
          </a:p>
          <a:p>
            <a:pPr algn="ctr"/>
            <a:endParaRPr lang="en-US" altLang="en-US" sz="1800">
              <a:solidFill>
                <a:srgbClr val="FFFF00"/>
              </a:solidFill>
              <a:latin typeface="Calibri" charset="0"/>
            </a:endParaRPr>
          </a:p>
          <a:p>
            <a:pPr algn="ctr">
              <a:lnSpc>
                <a:spcPct val="90000"/>
              </a:lnSpc>
            </a:pPr>
            <a:endParaRPr lang="en-US" altLang="en-US" sz="1800">
              <a:solidFill>
                <a:srgbClr val="FFFF00"/>
              </a:solidFill>
              <a:latin typeface="Calibri" charset="0"/>
            </a:endParaRPr>
          </a:p>
          <a:p>
            <a:pPr algn="ctr"/>
            <a:r>
              <a:rPr lang="en-US" altLang="en-US" sz="1800">
                <a:solidFill>
                  <a:srgbClr val="FFFF00"/>
                </a:solidFill>
                <a:latin typeface="Calibri" charset="0"/>
              </a:rPr>
              <a:t>20 mg/dL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191000" y="3429000"/>
            <a:ext cx="1447800" cy="1752600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31765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FF00"/>
                </a:solidFill>
                <a:latin typeface="Calibri" charset="0"/>
              </a:rPr>
              <a:t>Urea</a:t>
            </a:r>
          </a:p>
          <a:p>
            <a:pPr algn="ctr"/>
            <a:r>
              <a:rPr lang="en-US" altLang="en-US" sz="1800">
                <a:solidFill>
                  <a:srgbClr val="FFFF00"/>
                </a:solidFill>
                <a:latin typeface="Calibri" charset="0"/>
              </a:rPr>
              <a:t>80 mg/dL</a:t>
            </a:r>
          </a:p>
          <a:p>
            <a:pPr algn="ctr"/>
            <a:endParaRPr lang="en-US" altLang="en-US" sz="1800">
              <a:solidFill>
                <a:srgbClr val="FFFF00"/>
              </a:solidFill>
              <a:latin typeface="Calibri" charset="0"/>
            </a:endParaRPr>
          </a:p>
          <a:p>
            <a:pPr algn="ctr">
              <a:lnSpc>
                <a:spcPct val="80000"/>
              </a:lnSpc>
            </a:pPr>
            <a:endParaRPr lang="en-US" altLang="en-US" sz="1800">
              <a:solidFill>
                <a:srgbClr val="FFFF00"/>
              </a:solidFill>
              <a:latin typeface="Calibri" charset="0"/>
            </a:endParaRPr>
          </a:p>
          <a:p>
            <a:pPr algn="ctr"/>
            <a:endParaRPr lang="en-US" altLang="en-US" sz="1800">
              <a:solidFill>
                <a:srgbClr val="FFFF00"/>
              </a:solidFill>
              <a:latin typeface="Calibri" charset="0"/>
            </a:endParaRPr>
          </a:p>
          <a:p>
            <a:pPr algn="ctr"/>
            <a:r>
              <a:rPr lang="en-US" altLang="en-US" sz="1800">
                <a:solidFill>
                  <a:srgbClr val="FFFF00"/>
                </a:solidFill>
                <a:latin typeface="Calibri" charset="0"/>
              </a:rPr>
              <a:t>0 mg/dL</a:t>
            </a:r>
          </a:p>
        </p:txBody>
      </p:sp>
      <p:sp>
        <p:nvSpPr>
          <p:cNvPr id="14341" name="Line 30"/>
          <p:cNvSpPr>
            <a:spLocks noChangeShapeType="1"/>
          </p:cNvSpPr>
          <p:nvPr/>
        </p:nvSpPr>
        <p:spPr bwMode="auto">
          <a:xfrm>
            <a:off x="4191000" y="3429000"/>
            <a:ext cx="0" cy="1752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pPr algn="l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Diffusion: Hemodialysis</a:t>
            </a: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2362200" y="3048000"/>
            <a:ext cx="36576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2362200" y="5181600"/>
            <a:ext cx="35814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4197096" y="28194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5638800" y="4876800"/>
            <a:ext cx="16764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638800" y="3581400"/>
            <a:ext cx="1676400" cy="15240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4348" name="AutoShape 11"/>
          <p:cNvSpPr>
            <a:spLocks noChangeArrowheads="1"/>
          </p:cNvSpPr>
          <p:nvPr/>
        </p:nvSpPr>
        <p:spPr bwMode="auto">
          <a:xfrm>
            <a:off x="7467600" y="48006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4349" name="AutoShape 12"/>
          <p:cNvSpPr>
            <a:spLocks noChangeArrowheads="1"/>
          </p:cNvSpPr>
          <p:nvPr/>
        </p:nvSpPr>
        <p:spPr bwMode="auto">
          <a:xfrm>
            <a:off x="7543800" y="3581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4350" name="Line 13"/>
          <p:cNvSpPr>
            <a:spLocks noChangeShapeType="1"/>
          </p:cNvSpPr>
          <p:nvPr/>
        </p:nvSpPr>
        <p:spPr bwMode="auto">
          <a:xfrm>
            <a:off x="4197096" y="55626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4"/>
          <p:cNvSpPr>
            <a:spLocks noChangeShapeType="1"/>
          </p:cNvSpPr>
          <p:nvPr/>
        </p:nvSpPr>
        <p:spPr bwMode="auto">
          <a:xfrm>
            <a:off x="1828800" y="2743200"/>
            <a:ext cx="2514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>
            <a:off x="1828800" y="5867400"/>
            <a:ext cx="2514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AutoShape 16"/>
          <p:cNvSpPr>
            <a:spLocks noChangeArrowheads="1"/>
          </p:cNvSpPr>
          <p:nvPr/>
        </p:nvSpPr>
        <p:spPr bwMode="auto">
          <a:xfrm>
            <a:off x="1066800" y="2590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4354" name="AutoShape 17"/>
          <p:cNvSpPr>
            <a:spLocks noChangeArrowheads="1"/>
          </p:cNvSpPr>
          <p:nvPr/>
        </p:nvSpPr>
        <p:spPr bwMode="auto">
          <a:xfrm>
            <a:off x="1066800" y="57150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62000" y="2970213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chemeClr val="hlink"/>
                </a:solidFill>
                <a:latin typeface="+mn-lt"/>
              </a:rPr>
              <a:t>From patient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838200" y="518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hlink"/>
                </a:solidFill>
                <a:latin typeface="+mn-lt"/>
              </a:rPr>
              <a:t>To patient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7315200" y="3124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hlink"/>
                </a:solidFill>
                <a:latin typeface="+mn-lt"/>
              </a:rPr>
              <a:t>To drain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391400" y="5029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hlink"/>
                </a:solidFill>
                <a:latin typeface="+mn-lt"/>
              </a:rPr>
              <a:t>Inflow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 rot="-21582883">
            <a:off x="3429000" y="5957888"/>
            <a:ext cx="1828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folHlink"/>
                </a:solidFill>
                <a:latin typeface="+mn-lt"/>
              </a:rPr>
              <a:t>Hemodialyzer</a:t>
            </a:r>
          </a:p>
        </p:txBody>
      </p:sp>
      <p:sp>
        <p:nvSpPr>
          <p:cNvPr id="14360" name="AutoShape 23"/>
          <p:cNvSpPr>
            <a:spLocks noChangeArrowheads="1"/>
          </p:cNvSpPr>
          <p:nvPr/>
        </p:nvSpPr>
        <p:spPr bwMode="auto">
          <a:xfrm>
            <a:off x="2362200" y="38100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4361" name="AutoShape 24"/>
          <p:cNvSpPr>
            <a:spLocks noChangeArrowheads="1"/>
          </p:cNvSpPr>
          <p:nvPr/>
        </p:nvSpPr>
        <p:spPr bwMode="auto">
          <a:xfrm>
            <a:off x="5791200" y="40386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gradFill rotWithShape="0">
            <a:gsLst>
              <a:gs pos="0">
                <a:srgbClr val="5C37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4362" name="AutoShape 28"/>
          <p:cNvSpPr>
            <a:spLocks noChangeArrowheads="1"/>
          </p:cNvSpPr>
          <p:nvPr/>
        </p:nvSpPr>
        <p:spPr bwMode="auto">
          <a:xfrm>
            <a:off x="4038600" y="37338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4363" name="AutoShape 29"/>
          <p:cNvSpPr>
            <a:spLocks noChangeArrowheads="1"/>
          </p:cNvSpPr>
          <p:nvPr/>
        </p:nvSpPr>
        <p:spPr bwMode="auto">
          <a:xfrm>
            <a:off x="4038600" y="47244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pPr algn="l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Convection: Hemofiltration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362200" y="3048000"/>
            <a:ext cx="36576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362200" y="5181600"/>
            <a:ext cx="35814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743200" y="3429000"/>
            <a:ext cx="1447800" cy="1752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600" i="1">
                <a:solidFill>
                  <a:srgbClr val="FFFF00"/>
                </a:solidFill>
                <a:latin typeface="Calibri" charset="0"/>
              </a:rPr>
              <a:t>P</a:t>
            </a:r>
            <a:r>
              <a:rPr lang="en-US" altLang="en-US" sz="1600" i="1" baseline="-25000">
                <a:solidFill>
                  <a:srgbClr val="FFFF00"/>
                </a:solidFill>
                <a:latin typeface="Calibri" charset="0"/>
              </a:rPr>
              <a:t>h</a:t>
            </a:r>
            <a:r>
              <a:rPr lang="en-US" altLang="en-US" sz="1600" i="1">
                <a:solidFill>
                  <a:srgbClr val="FFFF00"/>
                </a:solidFill>
                <a:latin typeface="Calibri" charset="0"/>
              </a:rPr>
              <a:t>=+50mmHg</a:t>
            </a:r>
          </a:p>
          <a:p>
            <a:pPr algn="ctr"/>
            <a:endParaRPr lang="en-US" altLang="en-US" sz="1800">
              <a:solidFill>
                <a:srgbClr val="FFFF00"/>
              </a:solidFill>
              <a:latin typeface="Calibri" charset="0"/>
            </a:endParaRPr>
          </a:p>
          <a:p>
            <a:pPr algn="ctr"/>
            <a:r>
              <a:rPr lang="en-US" altLang="en-US" sz="1800">
                <a:solidFill>
                  <a:srgbClr val="FFFF00"/>
                </a:solidFill>
                <a:latin typeface="Calibri" charset="0"/>
              </a:rPr>
              <a:t>Urea</a:t>
            </a:r>
          </a:p>
          <a:p>
            <a:pPr algn="ctr"/>
            <a:r>
              <a:rPr lang="en-US" altLang="en-US" sz="1800">
                <a:solidFill>
                  <a:srgbClr val="FFFF00"/>
                </a:solidFill>
                <a:latin typeface="Calibri" charset="0"/>
              </a:rPr>
              <a:t>100 mg/dL</a:t>
            </a:r>
          </a:p>
          <a:p>
            <a:pPr algn="ctr">
              <a:lnSpc>
                <a:spcPct val="90000"/>
              </a:lnSpc>
            </a:pPr>
            <a:endParaRPr lang="en-US" altLang="en-US" sz="180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191000" y="3429000"/>
            <a:ext cx="1447800" cy="1752600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600" i="1">
                <a:solidFill>
                  <a:srgbClr val="FFFF00"/>
                </a:solidFill>
                <a:latin typeface="Calibri" charset="0"/>
              </a:rPr>
              <a:t>P</a:t>
            </a:r>
            <a:r>
              <a:rPr lang="en-US" altLang="en-US" sz="1600" i="1" baseline="-25000">
                <a:solidFill>
                  <a:srgbClr val="FFFF00"/>
                </a:solidFill>
                <a:latin typeface="Calibri" charset="0"/>
              </a:rPr>
              <a:t>h</a:t>
            </a:r>
            <a:r>
              <a:rPr lang="en-US" altLang="en-US" sz="1600" i="1">
                <a:solidFill>
                  <a:srgbClr val="FFFF00"/>
                </a:solidFill>
                <a:latin typeface="Calibri" charset="0"/>
              </a:rPr>
              <a:t>= -250mmHg</a:t>
            </a:r>
          </a:p>
          <a:p>
            <a:pPr algn="ctr"/>
            <a:endParaRPr lang="en-US" altLang="en-US" sz="1800" i="1">
              <a:solidFill>
                <a:srgbClr val="FFFF00"/>
              </a:solidFill>
              <a:latin typeface="Calibri" charset="0"/>
            </a:endParaRPr>
          </a:p>
          <a:p>
            <a:pPr algn="ctr"/>
            <a:r>
              <a:rPr lang="en-US" altLang="en-US" sz="1800">
                <a:solidFill>
                  <a:srgbClr val="FFFF00"/>
                </a:solidFill>
                <a:latin typeface="Calibri" charset="0"/>
              </a:rPr>
              <a:t>Urea</a:t>
            </a:r>
          </a:p>
          <a:p>
            <a:pPr algn="ctr"/>
            <a:r>
              <a:rPr lang="en-US" altLang="en-US" sz="1800">
                <a:solidFill>
                  <a:srgbClr val="FFFF00"/>
                </a:solidFill>
                <a:latin typeface="Calibri" charset="0"/>
              </a:rPr>
              <a:t>100 mg/dL</a:t>
            </a:r>
          </a:p>
          <a:p>
            <a:pPr algn="ctr"/>
            <a:endParaRPr lang="en-US" altLang="en-US" sz="180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197350" y="28194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auto">
          <a:xfrm>
            <a:off x="4197350" y="55626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4"/>
          <p:cNvSpPr>
            <a:spLocks noChangeShapeType="1"/>
          </p:cNvSpPr>
          <p:nvPr/>
        </p:nvSpPr>
        <p:spPr bwMode="auto">
          <a:xfrm>
            <a:off x="1828800" y="2743200"/>
            <a:ext cx="2514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5"/>
          <p:cNvSpPr>
            <a:spLocks noChangeShapeType="1"/>
          </p:cNvSpPr>
          <p:nvPr/>
        </p:nvSpPr>
        <p:spPr bwMode="auto">
          <a:xfrm>
            <a:off x="1828800" y="5867400"/>
            <a:ext cx="2514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AutoShape 16"/>
          <p:cNvSpPr>
            <a:spLocks noChangeArrowheads="1"/>
          </p:cNvSpPr>
          <p:nvPr/>
        </p:nvSpPr>
        <p:spPr bwMode="auto">
          <a:xfrm>
            <a:off x="1066800" y="2590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5372" name="AutoShape 17"/>
          <p:cNvSpPr>
            <a:spLocks noChangeArrowheads="1"/>
          </p:cNvSpPr>
          <p:nvPr/>
        </p:nvSpPr>
        <p:spPr bwMode="auto">
          <a:xfrm>
            <a:off x="1066800" y="57150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838200" y="2971800"/>
            <a:ext cx="1371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+mn-lt"/>
              </a:rPr>
              <a:t>From patient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838200" y="518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+mn-lt"/>
              </a:rPr>
              <a:t>To patient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934200" y="3124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To drain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 rot="-21582883">
            <a:off x="3429000" y="5957888"/>
            <a:ext cx="1828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Hemodialyzer</a:t>
            </a:r>
          </a:p>
        </p:txBody>
      </p:sp>
      <p:sp>
        <p:nvSpPr>
          <p:cNvPr id="15377" name="AutoShape 23"/>
          <p:cNvSpPr>
            <a:spLocks noChangeArrowheads="1"/>
          </p:cNvSpPr>
          <p:nvPr/>
        </p:nvSpPr>
        <p:spPr bwMode="auto">
          <a:xfrm>
            <a:off x="2362200" y="38100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5378" name="AutoShape 27"/>
          <p:cNvSpPr>
            <a:spLocks noChangeArrowheads="1"/>
          </p:cNvSpPr>
          <p:nvPr/>
        </p:nvSpPr>
        <p:spPr bwMode="auto">
          <a:xfrm>
            <a:off x="5638800" y="3581400"/>
            <a:ext cx="2362200" cy="304800"/>
          </a:xfrm>
          <a:prstGeom prst="rightArrow">
            <a:avLst>
              <a:gd name="adj1" fmla="val 50000"/>
              <a:gd name="adj2" fmla="val 193750"/>
            </a:avLst>
          </a:prstGeom>
          <a:gradFill rotWithShape="1">
            <a:gsLst>
              <a:gs pos="0">
                <a:srgbClr val="5E7676"/>
              </a:gs>
              <a:gs pos="100000">
                <a:srgbClr val="CC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6019800" y="3810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Ultrafiltrate</a:t>
            </a:r>
          </a:p>
        </p:txBody>
      </p:sp>
      <p:sp>
        <p:nvSpPr>
          <p:cNvPr id="15380" name="Line 29"/>
          <p:cNvSpPr>
            <a:spLocks noChangeShapeType="1"/>
          </p:cNvSpPr>
          <p:nvPr/>
        </p:nvSpPr>
        <p:spPr bwMode="auto">
          <a:xfrm>
            <a:off x="4191000" y="3429000"/>
            <a:ext cx="0" cy="1752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AutoShape 26"/>
          <p:cNvSpPr>
            <a:spLocks noChangeArrowheads="1"/>
          </p:cNvSpPr>
          <p:nvPr/>
        </p:nvSpPr>
        <p:spPr bwMode="auto">
          <a:xfrm>
            <a:off x="3962400" y="3962400"/>
            <a:ext cx="609600" cy="533400"/>
          </a:xfrm>
          <a:prstGeom prst="rightArrow">
            <a:avLst>
              <a:gd name="adj1" fmla="val 54759"/>
              <a:gd name="adj2" fmla="val 54762"/>
            </a:avLst>
          </a:prstGeom>
          <a:gradFill rotWithShape="1">
            <a:gsLst>
              <a:gs pos="0">
                <a:srgbClr val="CC0000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 txBox="1">
            <a:spLocks noChangeArrowheads="1"/>
          </p:cNvSpPr>
          <p:nvPr/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CC0000"/>
                </a:solidFill>
              </a:rPr>
              <a:t>       Blood (Q</a:t>
            </a:r>
            <a:r>
              <a:rPr lang="en-US" altLang="en-US" b="0" baseline="-25000">
                <a:solidFill>
                  <a:srgbClr val="CC0000"/>
                </a:solidFill>
              </a:rPr>
              <a:t>B</a:t>
            </a:r>
            <a:r>
              <a:rPr lang="en-US" altLang="en-US" b="0">
                <a:solidFill>
                  <a:srgbClr val="CC0000"/>
                </a:solidFill>
              </a:rPr>
              <a:t>)</a:t>
            </a:r>
            <a:r>
              <a:rPr lang="en-US" altLang="en-US" b="0"/>
              <a:t>	         	</a:t>
            </a:r>
            <a:r>
              <a:rPr lang="en-US" altLang="en-US" b="0">
                <a:solidFill>
                  <a:srgbClr val="FF9900"/>
                </a:solidFill>
              </a:rPr>
              <a:t>Dialysate (Q</a:t>
            </a:r>
            <a:r>
              <a:rPr lang="en-US" altLang="en-US" b="0" baseline="-25000">
                <a:solidFill>
                  <a:srgbClr val="FF9900"/>
                </a:solidFill>
              </a:rPr>
              <a:t>D</a:t>
            </a:r>
            <a:r>
              <a:rPr lang="en-US" altLang="en-US" b="0">
                <a:solidFill>
                  <a:srgbClr val="FF9900"/>
                </a:solidFill>
              </a:rPr>
              <a:t>)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05800" cy="1143000"/>
          </a:xfrm>
        </p:spPr>
        <p:txBody>
          <a:bodyPr/>
          <a:lstStyle/>
          <a:p>
            <a:pPr algn="l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Diffusion &amp; Convection: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Hemodiafiltration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581400" y="3048000"/>
            <a:ext cx="12192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581400" y="5181600"/>
            <a:ext cx="12192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810000" y="3429000"/>
            <a:ext cx="381000" cy="1752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191000" y="3429000"/>
            <a:ext cx="381000" cy="1752600"/>
          </a:xfrm>
          <a:prstGeom prst="rect">
            <a:avLst/>
          </a:prstGeom>
          <a:gradFill rotWithShape="0">
            <a:gsLst>
              <a:gs pos="0">
                <a:srgbClr val="5131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197350" y="28194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572000" y="4876800"/>
            <a:ext cx="16764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6400800" y="48006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6395" name="Line 13"/>
          <p:cNvSpPr>
            <a:spLocks noChangeShapeType="1"/>
          </p:cNvSpPr>
          <p:nvPr/>
        </p:nvSpPr>
        <p:spPr bwMode="auto">
          <a:xfrm>
            <a:off x="4197350" y="55626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>
            <a:off x="2209800" y="2743200"/>
            <a:ext cx="2133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5"/>
          <p:cNvSpPr>
            <a:spLocks noChangeShapeType="1"/>
          </p:cNvSpPr>
          <p:nvPr/>
        </p:nvSpPr>
        <p:spPr bwMode="auto">
          <a:xfrm>
            <a:off x="2209800" y="5867400"/>
            <a:ext cx="2133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AutoShape 16"/>
          <p:cNvSpPr>
            <a:spLocks noChangeArrowheads="1"/>
          </p:cNvSpPr>
          <p:nvPr/>
        </p:nvSpPr>
        <p:spPr bwMode="auto">
          <a:xfrm>
            <a:off x="1371600" y="2590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6399" name="AutoShape 17"/>
          <p:cNvSpPr>
            <a:spLocks noChangeArrowheads="1"/>
          </p:cNvSpPr>
          <p:nvPr/>
        </p:nvSpPr>
        <p:spPr bwMode="auto">
          <a:xfrm>
            <a:off x="1371600" y="57150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914400" y="2971800"/>
            <a:ext cx="152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+mn-lt"/>
              </a:rPr>
              <a:t>From patient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143000" y="518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To patient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248400" y="3124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To drain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867400" y="50292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Dialysate Inflow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 rot="-21582883">
            <a:off x="3429000" y="5957888"/>
            <a:ext cx="1828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Hemodialyzer</a:t>
            </a:r>
          </a:p>
        </p:txBody>
      </p:sp>
      <p:sp>
        <p:nvSpPr>
          <p:cNvPr id="16405" name="AutoShape 23"/>
          <p:cNvSpPr>
            <a:spLocks noChangeArrowheads="1"/>
          </p:cNvSpPr>
          <p:nvPr/>
        </p:nvSpPr>
        <p:spPr bwMode="auto">
          <a:xfrm>
            <a:off x="3352800" y="38862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6406" name="AutoShape 24"/>
          <p:cNvSpPr>
            <a:spLocks noChangeArrowheads="1"/>
          </p:cNvSpPr>
          <p:nvPr/>
        </p:nvSpPr>
        <p:spPr bwMode="auto">
          <a:xfrm>
            <a:off x="4648200" y="40386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gradFill rotWithShape="0">
            <a:gsLst>
              <a:gs pos="0">
                <a:srgbClr val="5C37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6407" name="AutoShape 25"/>
          <p:cNvSpPr>
            <a:spLocks noChangeArrowheads="1"/>
          </p:cNvSpPr>
          <p:nvPr/>
        </p:nvSpPr>
        <p:spPr bwMode="auto">
          <a:xfrm>
            <a:off x="4572000" y="3505200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gradFill rotWithShape="0">
            <a:gsLst>
              <a:gs pos="0">
                <a:srgbClr val="996600"/>
              </a:gs>
              <a:gs pos="100000">
                <a:srgbClr val="CC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257800" y="3886200"/>
            <a:ext cx="2579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Ultrafiltrate &amp; Dialysate</a:t>
            </a:r>
          </a:p>
        </p:txBody>
      </p:sp>
      <p:sp>
        <p:nvSpPr>
          <p:cNvPr id="16409" name="Line 27"/>
          <p:cNvSpPr>
            <a:spLocks noChangeShapeType="1"/>
          </p:cNvSpPr>
          <p:nvPr/>
        </p:nvSpPr>
        <p:spPr bwMode="auto">
          <a:xfrm>
            <a:off x="4191000" y="3429000"/>
            <a:ext cx="0" cy="1752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AutoShape 28"/>
          <p:cNvSpPr>
            <a:spLocks noChangeArrowheads="1"/>
          </p:cNvSpPr>
          <p:nvPr/>
        </p:nvSpPr>
        <p:spPr bwMode="auto">
          <a:xfrm>
            <a:off x="4038600" y="3810000"/>
            <a:ext cx="457200" cy="304800"/>
          </a:xfrm>
          <a:prstGeom prst="rightArrow">
            <a:avLst>
              <a:gd name="adj1" fmla="val 54759"/>
              <a:gd name="adj2" fmla="val 71875"/>
            </a:avLst>
          </a:prstGeom>
          <a:gradFill rotWithShape="1">
            <a:gsLst>
              <a:gs pos="0">
                <a:srgbClr val="CC0000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6411" name="AutoShape 29"/>
          <p:cNvSpPr>
            <a:spLocks noChangeArrowheads="1"/>
          </p:cNvSpPr>
          <p:nvPr/>
        </p:nvSpPr>
        <p:spPr bwMode="auto">
          <a:xfrm>
            <a:off x="4038600" y="4419600"/>
            <a:ext cx="457200" cy="304800"/>
          </a:xfrm>
          <a:prstGeom prst="rightArrow">
            <a:avLst>
              <a:gd name="adj1" fmla="val 54759"/>
              <a:gd name="adj2" fmla="val 71875"/>
            </a:avLst>
          </a:prstGeom>
          <a:gradFill rotWithShape="1">
            <a:gsLst>
              <a:gs pos="0">
                <a:srgbClr val="CC0000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 txBox="1">
            <a:spLocks noChangeArrowheads="1"/>
          </p:cNvSpPr>
          <p:nvPr/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CC0000"/>
                </a:solidFill>
              </a:rPr>
              <a:t>       Blood </a:t>
            </a:r>
            <a:r>
              <a:rPr lang="en-US" altLang="en-US" b="0"/>
              <a:t>	         		</a:t>
            </a:r>
            <a:r>
              <a:rPr lang="en-US" altLang="en-US" b="0">
                <a:solidFill>
                  <a:srgbClr val="FF9900"/>
                </a:solidFill>
              </a:rPr>
              <a:t>Dialysate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pPr algn="l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Peritoneal Dialysis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81400" y="3048000"/>
            <a:ext cx="12192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581400" y="5181600"/>
            <a:ext cx="12192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810000" y="3429000"/>
            <a:ext cx="381000" cy="1752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191000" y="3429000"/>
            <a:ext cx="381000" cy="1752600"/>
          </a:xfrm>
          <a:prstGeom prst="rect">
            <a:avLst/>
          </a:prstGeom>
          <a:gradFill rotWithShape="0">
            <a:gsLst>
              <a:gs pos="0">
                <a:srgbClr val="5131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197350" y="28194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572000" y="4876800"/>
            <a:ext cx="16764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7418" name="AutoShape 11"/>
          <p:cNvSpPr>
            <a:spLocks noChangeArrowheads="1"/>
          </p:cNvSpPr>
          <p:nvPr/>
        </p:nvSpPr>
        <p:spPr bwMode="auto">
          <a:xfrm>
            <a:off x="6400800" y="48006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>
            <a:off x="4197350" y="55626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>
            <a:off x="2209800" y="2743200"/>
            <a:ext cx="2133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>
            <a:off x="2209800" y="5867400"/>
            <a:ext cx="2133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AutoShape 16"/>
          <p:cNvSpPr>
            <a:spLocks noChangeArrowheads="1"/>
          </p:cNvSpPr>
          <p:nvPr/>
        </p:nvSpPr>
        <p:spPr bwMode="auto">
          <a:xfrm>
            <a:off x="1371600" y="2590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7423" name="AutoShape 17"/>
          <p:cNvSpPr>
            <a:spLocks noChangeArrowheads="1"/>
          </p:cNvSpPr>
          <p:nvPr/>
        </p:nvSpPr>
        <p:spPr bwMode="auto">
          <a:xfrm>
            <a:off x="1371600" y="57150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631950" y="3886200"/>
            <a:ext cx="152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u="sng" dirty="0">
                <a:solidFill>
                  <a:schemeClr val="accent6"/>
                </a:solidFill>
                <a:latin typeface="+mn-lt"/>
              </a:rPr>
              <a:t>Peritoneal capillary beds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410200" y="2678113"/>
            <a:ext cx="24320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u="sng" dirty="0">
                <a:solidFill>
                  <a:schemeClr val="accent6"/>
                </a:solidFill>
                <a:latin typeface="+mn-lt"/>
              </a:rPr>
              <a:t>Intra-abdominal cavity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 rot="-21582883">
            <a:off x="2933700" y="5980113"/>
            <a:ext cx="2514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+mn-lt"/>
              </a:rPr>
              <a:t>Peritoneal membrane</a:t>
            </a:r>
          </a:p>
        </p:txBody>
      </p:sp>
      <p:sp>
        <p:nvSpPr>
          <p:cNvPr id="17427" name="AutoShape 23"/>
          <p:cNvSpPr>
            <a:spLocks noChangeArrowheads="1"/>
          </p:cNvSpPr>
          <p:nvPr/>
        </p:nvSpPr>
        <p:spPr bwMode="auto">
          <a:xfrm>
            <a:off x="3352800" y="38862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7428" name="AutoShape 24"/>
          <p:cNvSpPr>
            <a:spLocks noChangeArrowheads="1"/>
          </p:cNvSpPr>
          <p:nvPr/>
        </p:nvSpPr>
        <p:spPr bwMode="auto">
          <a:xfrm>
            <a:off x="4648200" y="40386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gradFill rotWithShape="0">
            <a:gsLst>
              <a:gs pos="0">
                <a:srgbClr val="5C37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7429" name="AutoShape 25"/>
          <p:cNvSpPr>
            <a:spLocks noChangeArrowheads="1"/>
          </p:cNvSpPr>
          <p:nvPr/>
        </p:nvSpPr>
        <p:spPr bwMode="auto">
          <a:xfrm>
            <a:off x="4572000" y="3505200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gradFill rotWithShape="0">
            <a:gsLst>
              <a:gs pos="0">
                <a:srgbClr val="996600"/>
              </a:gs>
              <a:gs pos="100000">
                <a:srgbClr val="CC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257800" y="3886200"/>
            <a:ext cx="2753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Ultrafiltrate* &amp; Dialysate</a:t>
            </a:r>
          </a:p>
        </p:txBody>
      </p:sp>
      <p:sp>
        <p:nvSpPr>
          <p:cNvPr id="17431" name="Line 27"/>
          <p:cNvSpPr>
            <a:spLocks noChangeShapeType="1"/>
          </p:cNvSpPr>
          <p:nvPr/>
        </p:nvSpPr>
        <p:spPr bwMode="auto">
          <a:xfrm>
            <a:off x="4191000" y="3429000"/>
            <a:ext cx="0" cy="1752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AutoShape 28"/>
          <p:cNvSpPr>
            <a:spLocks noChangeArrowheads="1"/>
          </p:cNvSpPr>
          <p:nvPr/>
        </p:nvSpPr>
        <p:spPr bwMode="auto">
          <a:xfrm>
            <a:off x="4038600" y="3810000"/>
            <a:ext cx="457200" cy="304800"/>
          </a:xfrm>
          <a:prstGeom prst="rightArrow">
            <a:avLst>
              <a:gd name="adj1" fmla="val 54759"/>
              <a:gd name="adj2" fmla="val 71875"/>
            </a:avLst>
          </a:prstGeom>
          <a:gradFill rotWithShape="1">
            <a:gsLst>
              <a:gs pos="0">
                <a:srgbClr val="CC0000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7433" name="AutoShape 29"/>
          <p:cNvSpPr>
            <a:spLocks noChangeArrowheads="1"/>
          </p:cNvSpPr>
          <p:nvPr/>
        </p:nvSpPr>
        <p:spPr bwMode="auto">
          <a:xfrm>
            <a:off x="4038600" y="4419600"/>
            <a:ext cx="457200" cy="304800"/>
          </a:xfrm>
          <a:prstGeom prst="rightArrow">
            <a:avLst>
              <a:gd name="adj1" fmla="val 54759"/>
              <a:gd name="adj2" fmla="val 71875"/>
            </a:avLst>
          </a:prstGeom>
          <a:gradFill rotWithShape="1">
            <a:gsLst>
              <a:gs pos="0">
                <a:srgbClr val="CC0000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412600" y="5504456"/>
            <a:ext cx="32017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b="0" i="1">
                <a:solidFill>
                  <a:schemeClr val="accent6"/>
                </a:solidFill>
                <a:latin typeface="+mn-lt"/>
              </a:rPr>
              <a:t>*ultrafiltration through osmotic rather than hydrostatic gradient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Technical Considerations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685800" y="2057400"/>
          <a:ext cx="7772400" cy="3197226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IHD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CRRT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5663"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Blood flow (ml/min)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300-450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80-150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5663"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Dialysate flow (ml/min)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500-800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1000-1500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Duration (hours)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3-4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12-24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8-24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Membrane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Hemodialyzer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Hemodialyzer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Peritoneal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Factors Affecting Dialysis Efficiency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Much? </a:t>
            </a:r>
          </a:p>
          <a:p>
            <a:pPr lvl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size of the semi-permeable membrane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Long?</a:t>
            </a:r>
          </a:p>
          <a:p>
            <a:pPr lvl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duration of dialysis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Fast?</a:t>
            </a:r>
          </a:p>
          <a:p>
            <a:pPr lvl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rate of dialysate replenishment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Different Settings for Dialysis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 rtlCol="0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Inpatient/Acute: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IHD: daily or 3x/week, temporary or long-term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CRRT: daily, temporary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PD: daily, usually longer-term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Outpatient/Chronic: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IHD: 3x/week, daily nocturnal, in-center or home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PD: daily, manual exchanges or night time cycler with/without day exchange(s), home </a:t>
            </a:r>
          </a:p>
        </p:txBody>
      </p:sp>
    </p:spTree>
    <p:extLst>
      <p:ext uri="{BB962C8B-B14F-4D97-AF65-F5344CB8AC3E}">
        <p14:creationId xmlns:p14="http://schemas.microsoft.com/office/powerpoint/2010/main" val="3692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Complications of RRT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 rtlCol="0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Dialysis process related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Water/volume mediated: hypovolemia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Solute mediated: electrolyte shifts,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alkalemia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Anticoagulation-related: bleeding, low platelets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 access or catheter related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Non-function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Infections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Steal syndrome (AVF &gt; AVG)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 output heart failure (AVF)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Central venous stenosis (catheters)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6858000" cy="167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Renal Replacement Therapies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نتيجة بحث الصور عن كلية الطب جامعة سوهاج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AutoShape 4" descr="نتيجة بحث الصور عن كلية الطب جامعة سوهاج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029" name="Picture 5" descr="C:\Users\AL BOSTAN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70" y="160337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781" y="3505200"/>
            <a:ext cx="7986865" cy="163121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presented by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Mohamed </a:t>
            </a:r>
            <a:r>
              <a:rPr lang="en-US" sz="4000" dirty="0" err="1">
                <a:solidFill>
                  <a:srgbClr val="0070C0"/>
                </a:solidFill>
              </a:rPr>
              <a:t>Hamdi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Elbriery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Demonstrator at Clinical toxicology and forensic medicine department </a:t>
            </a:r>
            <a:endParaRPr lang="ar-E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Complications of RRT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 rtlCol="0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Dialysis process related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Water/volume mediated: hypovolemia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Solute mediated: electrolyte shifts,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alkalemia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Anticoagulation-related: bleeding, low platelets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AV access or catheter related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accent1"/>
                </a:solidFill>
              </a:rPr>
              <a:t>Non-function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accent1"/>
                </a:solidFill>
              </a:rPr>
              <a:t>Infections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accent1"/>
                </a:solidFill>
              </a:rPr>
              <a:t>Steal syndrome (AVF &gt; AVG)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accent1"/>
                </a:solidFill>
              </a:rPr>
              <a:t>High output heart failure (AVF)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accent1"/>
                </a:solidFill>
              </a:rPr>
              <a:t>Central venous stenosis (catheters)</a:t>
            </a:r>
          </a:p>
        </p:txBody>
      </p:sp>
    </p:spTree>
    <p:extLst>
      <p:ext uri="{BB962C8B-B14F-4D97-AF65-F5344CB8AC3E}">
        <p14:creationId xmlns:p14="http://schemas.microsoft.com/office/powerpoint/2010/main" val="4521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+mn-lt"/>
              </a:rPr>
              <a:t>Volume &amp; Hypotension </a:t>
            </a:r>
            <a:endParaRPr lang="en-US" alt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14600" y="3276600"/>
            <a:ext cx="2438400" cy="2590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ICV 28L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24200" y="3810000"/>
            <a:ext cx="1219200" cy="1447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ICV 28 L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953000" y="3276600"/>
            <a:ext cx="762000" cy="2590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943600" y="3657600"/>
            <a:ext cx="1066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943600" y="5181600"/>
            <a:ext cx="1066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172200" y="3886200"/>
            <a:ext cx="3048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477000" y="3886200"/>
            <a:ext cx="304800" cy="1295400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31765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n-US" altLang="en-US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483350" y="35052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6483350" y="54102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5638800" y="3429000"/>
            <a:ext cx="990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5638800" y="5715000"/>
            <a:ext cx="990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640013" y="3352800"/>
            <a:ext cx="22367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+mn-lt"/>
              </a:rPr>
              <a:t>Extravascular Volume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3170238" y="5334000"/>
            <a:ext cx="11731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+mn-lt"/>
              </a:rPr>
              <a:t>11 L </a:t>
            </a: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+ 6 L*</a:t>
            </a:r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4724400" y="541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6705600" y="4724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267200" y="2743200"/>
            <a:ext cx="21828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800">
                <a:solidFill>
                  <a:schemeClr val="accent6"/>
                </a:solidFill>
                <a:latin typeface="+mn-lt"/>
              </a:rPr>
              <a:t>Intravascular volume</a:t>
            </a: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5334000" y="3124200"/>
            <a:ext cx="0" cy="381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5062538" y="4038600"/>
            <a:ext cx="5683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+mn-lt"/>
              </a:rPr>
              <a:t>3 L</a:t>
            </a:r>
          </a:p>
          <a:p>
            <a:pPr algn="ctr">
              <a:defRPr/>
            </a:pP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+</a:t>
            </a:r>
          </a:p>
          <a:p>
            <a:pPr algn="ctr">
              <a:defRPr/>
            </a:pP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2 L*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4114800" y="586740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800" i="1" dirty="0" smtClean="0">
                <a:solidFill>
                  <a:schemeClr val="accent6"/>
                </a:solidFill>
                <a:latin typeface="+mn-lt"/>
              </a:rPr>
              <a:t>Plasma refilling </a:t>
            </a:r>
            <a:r>
              <a:rPr lang="en-US" altLang="en-US" sz="1800" i="1" u="sng" dirty="0" smtClean="0">
                <a:solidFill>
                  <a:schemeClr val="accent6"/>
                </a:solidFill>
                <a:latin typeface="+mn-lt"/>
              </a:rPr>
              <a:t>1.5 L/</a:t>
            </a:r>
            <a:r>
              <a:rPr lang="en-US" altLang="en-US" sz="1800" i="1" u="sng" dirty="0" err="1" smtClean="0">
                <a:solidFill>
                  <a:schemeClr val="accent6"/>
                </a:solidFill>
                <a:latin typeface="+mn-lt"/>
              </a:rPr>
              <a:t>hr</a:t>
            </a:r>
            <a:endParaRPr lang="en-US" altLang="en-US" sz="1800" i="1" u="sng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7391400" y="4267200"/>
            <a:ext cx="137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800" i="1" dirty="0" err="1" smtClean="0">
                <a:solidFill>
                  <a:schemeClr val="accent6"/>
                </a:solidFill>
                <a:latin typeface="+mn-lt"/>
              </a:rPr>
              <a:t>ultrafiltrate</a:t>
            </a:r>
            <a:endParaRPr lang="en-US" altLang="en-US" sz="1800" i="1" dirty="0" smtClean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r>
              <a:rPr lang="en-US" altLang="en-US" sz="1800" i="1" u="sng" dirty="0" smtClean="0">
                <a:solidFill>
                  <a:schemeClr val="accent6"/>
                </a:solidFill>
                <a:latin typeface="+mn-lt"/>
              </a:rPr>
              <a:t>2 L/</a:t>
            </a:r>
            <a:r>
              <a:rPr lang="en-US" altLang="en-US" sz="1800" i="1" u="sng" dirty="0" err="1" smtClean="0">
                <a:solidFill>
                  <a:schemeClr val="accent6"/>
                </a:solidFill>
                <a:latin typeface="+mn-lt"/>
              </a:rPr>
              <a:t>hr</a:t>
            </a:r>
            <a:r>
              <a:rPr lang="en-US" altLang="en-US" sz="1800" i="1" dirty="0" smtClean="0">
                <a:solidFill>
                  <a:schemeClr val="accent6"/>
                </a:solidFill>
                <a:latin typeface="+mn-lt"/>
              </a:rPr>
              <a:t> during 4 </a:t>
            </a:r>
            <a:r>
              <a:rPr lang="en-US" altLang="en-US" sz="1800" i="1" dirty="0" err="1" smtClean="0">
                <a:solidFill>
                  <a:schemeClr val="accent6"/>
                </a:solidFill>
                <a:latin typeface="+mn-lt"/>
              </a:rPr>
              <a:t>hr</a:t>
            </a:r>
            <a:r>
              <a:rPr lang="en-US" altLang="en-US" sz="1800" i="1" dirty="0" smtClean="0">
                <a:solidFill>
                  <a:schemeClr val="accent6"/>
                </a:solidFill>
                <a:latin typeface="+mn-lt"/>
              </a:rPr>
              <a:t> treatment</a:t>
            </a:r>
            <a:r>
              <a:rPr lang="en-US" altLang="en-US" sz="1800" dirty="0" smtClean="0">
                <a:solidFill>
                  <a:schemeClr val="accent6"/>
                </a:solidFill>
                <a:latin typeface="+mn-lt"/>
              </a:rPr>
              <a:t> 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609600" y="205740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3200" b="0" dirty="0">
                <a:solidFill>
                  <a:schemeClr val="accent6"/>
                </a:solidFill>
                <a:latin typeface="+mn-lt"/>
              </a:rPr>
              <a:t> Ultrafiltration rate &gt; plasma refilling rate:</a:t>
            </a:r>
          </a:p>
        </p:txBody>
      </p:sp>
      <p:graphicFrame>
        <p:nvGraphicFramePr>
          <p:cNvPr id="15430" name="Group 70"/>
          <p:cNvGraphicFramePr>
            <a:graphicFrameLocks noGrp="1"/>
          </p:cNvGraphicFramePr>
          <p:nvPr/>
        </p:nvGraphicFramePr>
        <p:xfrm>
          <a:off x="304800" y="3429000"/>
          <a:ext cx="2057400" cy="2209800"/>
        </p:xfrm>
        <a:graphic>
          <a:graphicData uri="http://schemas.openxmlformats.org/drawingml/2006/table">
            <a:tbl>
              <a:tblPr/>
              <a:tblGrid>
                <a:gridCol w="1303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Volume removal*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Time of Tx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4hrs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Fluid removal rate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2L/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hr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1409700" y="3567113"/>
            <a:ext cx="609600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4D4D4D"/>
                </a:solidFill>
                <a:latin typeface="Calibri" charset="0"/>
              </a:rPr>
              <a:t>=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altLang="en-US" sz="1400">
              <a:solidFill>
                <a:srgbClr val="4D4D4D"/>
              </a:solidFill>
              <a:latin typeface="Calibri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4D4D4D"/>
                </a:solidFill>
                <a:latin typeface="Calibri" charset="0"/>
              </a:rPr>
              <a:t>=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altLang="en-US" sz="1400">
              <a:solidFill>
                <a:srgbClr val="4D4D4D"/>
              </a:solidFill>
              <a:latin typeface="Calibri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altLang="en-US" sz="1400">
              <a:solidFill>
                <a:srgbClr val="4D4D4D"/>
              </a:solidFill>
              <a:latin typeface="Calibri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4D4D4D"/>
                </a:solidFill>
                <a:latin typeface="Calibri" charset="0"/>
              </a:rPr>
              <a:t>=</a:t>
            </a:r>
          </a:p>
        </p:txBody>
      </p:sp>
      <p:sp>
        <p:nvSpPr>
          <p:cNvPr id="15431" name="Line 71"/>
          <p:cNvSpPr>
            <a:spLocks noChangeShapeType="1"/>
          </p:cNvSpPr>
          <p:nvPr/>
        </p:nvSpPr>
        <p:spPr bwMode="auto">
          <a:xfrm>
            <a:off x="6477000" y="3886200"/>
            <a:ext cx="0" cy="12954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Hypotension &amp; Renal Function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143000" y="2667000"/>
          <a:ext cx="6858000" cy="3184527"/>
        </p:xfrm>
        <a:graphic>
          <a:graphicData uri="http://schemas.openxmlformats.org/drawingml/2006/table">
            <a:tbl>
              <a:tblPr/>
              <a:tblGrid>
                <a:gridCol w="2338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Months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5963"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CAPD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7.4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Hemodialysis: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5963"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- Cellulosic, low-flux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7.4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3.8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5963"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- Polysulfone, high-flux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7.6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5.7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charset="0"/>
                        </a:rPr>
                        <a:t>2.3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0" y="6324600"/>
            <a:ext cx="3733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1" dirty="0">
                <a:solidFill>
                  <a:schemeClr val="accent5"/>
                </a:solidFill>
                <a:latin typeface="+mn-lt"/>
              </a:rPr>
              <a:t>Adapted from Lang et al, </a:t>
            </a:r>
            <a:r>
              <a:rPr lang="en-US" sz="1000" b="0" i="1" dirty="0" err="1">
                <a:solidFill>
                  <a:schemeClr val="accent5"/>
                </a:solidFill>
                <a:latin typeface="+mn-lt"/>
              </a:rPr>
              <a:t>Perit</a:t>
            </a:r>
            <a:r>
              <a:rPr lang="en-US" sz="1000" b="0" i="1" dirty="0">
                <a:solidFill>
                  <a:schemeClr val="accent5"/>
                </a:solidFill>
                <a:latin typeface="+mn-lt"/>
              </a:rPr>
              <a:t> Dial </a:t>
            </a:r>
            <a:r>
              <a:rPr lang="en-US" sz="1000" b="0" i="1" dirty="0" err="1">
                <a:solidFill>
                  <a:schemeClr val="accent5"/>
                </a:solidFill>
                <a:latin typeface="+mn-lt"/>
              </a:rPr>
              <a:t>Int</a:t>
            </a:r>
            <a:r>
              <a:rPr lang="en-US" sz="1000" b="0" i="1" dirty="0">
                <a:solidFill>
                  <a:schemeClr val="accent5"/>
                </a:solidFill>
                <a:latin typeface="+mn-lt"/>
              </a:rPr>
              <a:t> 2001, (21)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133600"/>
            <a:ext cx="685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0" dirty="0">
                <a:solidFill>
                  <a:schemeClr val="accent6"/>
                </a:solidFill>
                <a:latin typeface="+mn-lt"/>
              </a:rPr>
              <a:t>Residual renal function (ml/min/.73m</a:t>
            </a:r>
            <a:r>
              <a:rPr lang="en-US" sz="1800" b="0" baseline="30000" dirty="0">
                <a:solidFill>
                  <a:schemeClr val="accent6"/>
                </a:solidFill>
                <a:latin typeface="+mn-lt"/>
              </a:rPr>
              <a:t>2</a:t>
            </a:r>
            <a:r>
              <a:rPr lang="en-US" sz="1800" b="0" dirty="0">
                <a:solidFill>
                  <a:schemeClr val="accent6"/>
                </a:solidFill>
                <a:latin typeface="+mn-lt"/>
              </a:rPr>
              <a:t>) in different dialysis modalities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6400800" cy="4191000"/>
          </a:xfrm>
        </p:spPr>
        <p:txBody>
          <a:bodyPr/>
          <a:lstStyle/>
          <a:p>
            <a:pPr marL="341313" indent="-341313"/>
            <a:r>
              <a:rPr lang="en-US" altLang="en-US" sz="2800">
                <a:solidFill>
                  <a:schemeClr val="hlink"/>
                </a:solidFill>
              </a:rPr>
              <a:t>Typical dialysate composition (mEq/l)</a:t>
            </a:r>
          </a:p>
          <a:p>
            <a:pPr marL="341313" indent="-341313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		Na</a:t>
            </a:r>
            <a:r>
              <a:rPr lang="en-US" altLang="en-US" sz="2800" baseline="30000">
                <a:solidFill>
                  <a:schemeClr val="hlink"/>
                </a:solidFill>
              </a:rPr>
              <a:t>+			</a:t>
            </a:r>
            <a:r>
              <a:rPr lang="en-US" altLang="en-US" sz="2800">
                <a:solidFill>
                  <a:schemeClr val="hlink"/>
                </a:solidFill>
              </a:rPr>
              <a:t>140</a:t>
            </a:r>
          </a:p>
          <a:p>
            <a:pPr marL="341313" indent="-341313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		Cl</a:t>
            </a:r>
            <a:r>
              <a:rPr lang="en-US" altLang="en-US" sz="2800" baseline="30000">
                <a:solidFill>
                  <a:schemeClr val="hlink"/>
                </a:solidFill>
              </a:rPr>
              <a:t>-			</a:t>
            </a:r>
            <a:r>
              <a:rPr lang="en-US" altLang="en-US" sz="2800">
                <a:solidFill>
                  <a:schemeClr val="hlink"/>
                </a:solidFill>
              </a:rPr>
              <a:t>100	</a:t>
            </a:r>
            <a:endParaRPr lang="en-US" altLang="en-US" sz="2800" baseline="30000">
              <a:solidFill>
                <a:schemeClr val="hlink"/>
              </a:solidFill>
            </a:endParaRPr>
          </a:p>
          <a:p>
            <a:pPr marL="341313" indent="-341313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		</a:t>
            </a:r>
            <a:r>
              <a:rPr lang="en-US" altLang="en-US" sz="2800">
                <a:solidFill>
                  <a:srgbClr val="FF0000"/>
                </a:solidFill>
              </a:rPr>
              <a:t>K</a:t>
            </a:r>
            <a:r>
              <a:rPr lang="en-US" altLang="en-US" sz="2800" baseline="30000">
                <a:solidFill>
                  <a:srgbClr val="FF0000"/>
                </a:solidFill>
              </a:rPr>
              <a:t>+			</a:t>
            </a:r>
            <a:r>
              <a:rPr lang="en-US" altLang="en-US" sz="2800">
                <a:solidFill>
                  <a:srgbClr val="FF0000"/>
                </a:solidFill>
              </a:rPr>
              <a:t>0-4</a:t>
            </a:r>
            <a:endParaRPr lang="en-US" altLang="en-US" sz="2800" baseline="30000">
              <a:solidFill>
                <a:srgbClr val="FF0000"/>
              </a:solidFill>
            </a:endParaRPr>
          </a:p>
          <a:p>
            <a:pPr marL="341313" indent="-341313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		Ca</a:t>
            </a:r>
            <a:r>
              <a:rPr lang="en-US" altLang="en-US" sz="2800" baseline="30000">
                <a:solidFill>
                  <a:schemeClr val="hlink"/>
                </a:solidFill>
              </a:rPr>
              <a:t>++			</a:t>
            </a:r>
            <a:r>
              <a:rPr lang="en-US" altLang="en-US" sz="2800">
                <a:solidFill>
                  <a:schemeClr val="hlink"/>
                </a:solidFill>
              </a:rPr>
              <a:t>2.5</a:t>
            </a:r>
            <a:endParaRPr lang="en-US" altLang="en-US" sz="2800" baseline="30000">
              <a:solidFill>
                <a:schemeClr val="hlink"/>
              </a:solidFill>
            </a:endParaRPr>
          </a:p>
          <a:p>
            <a:pPr marL="341313" indent="-341313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		Mg</a:t>
            </a:r>
            <a:r>
              <a:rPr lang="en-US" altLang="en-US" sz="2800" baseline="30000">
                <a:solidFill>
                  <a:schemeClr val="hlink"/>
                </a:solidFill>
              </a:rPr>
              <a:t>++			</a:t>
            </a:r>
            <a:r>
              <a:rPr lang="en-US" altLang="en-US" sz="2800">
                <a:solidFill>
                  <a:schemeClr val="hlink"/>
                </a:solidFill>
              </a:rPr>
              <a:t>0.75</a:t>
            </a:r>
            <a:endParaRPr lang="en-US" altLang="en-US" sz="2800" baseline="30000">
              <a:solidFill>
                <a:schemeClr val="hlink"/>
              </a:solidFill>
            </a:endParaRPr>
          </a:p>
          <a:p>
            <a:pPr marL="341313" indent="-341313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		</a:t>
            </a:r>
            <a:r>
              <a:rPr lang="en-US" altLang="en-US" sz="2800">
                <a:solidFill>
                  <a:srgbClr val="FF0000"/>
                </a:solidFill>
              </a:rPr>
              <a:t>HCO</a:t>
            </a:r>
            <a:r>
              <a:rPr lang="en-US" altLang="en-US" sz="2800" baseline="-25000">
                <a:solidFill>
                  <a:srgbClr val="FF0000"/>
                </a:solidFill>
              </a:rPr>
              <a:t>3</a:t>
            </a:r>
            <a:r>
              <a:rPr lang="en-US" altLang="en-US" sz="2800" baseline="30000">
                <a:solidFill>
                  <a:srgbClr val="FF0000"/>
                </a:solidFill>
              </a:rPr>
              <a:t>-			</a:t>
            </a:r>
            <a:r>
              <a:rPr lang="en-US" altLang="en-US" sz="2800">
                <a:solidFill>
                  <a:srgbClr val="FF0000"/>
                </a:solidFill>
              </a:rPr>
              <a:t>35</a:t>
            </a:r>
            <a:endParaRPr lang="en-US" altLang="en-US" sz="2800" baseline="30000">
              <a:solidFill>
                <a:srgbClr val="FF0000"/>
              </a:solidFill>
            </a:endParaRPr>
          </a:p>
          <a:p>
            <a:pPr marL="341313" indent="-341313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		Dextrose </a:t>
            </a:r>
            <a:r>
              <a:rPr lang="en-US" altLang="en-US" sz="1800">
                <a:solidFill>
                  <a:schemeClr val="hlink"/>
                </a:solidFill>
              </a:rPr>
              <a:t>(mg/dL)</a:t>
            </a:r>
            <a:r>
              <a:rPr lang="en-US" altLang="en-US" sz="2800">
                <a:solidFill>
                  <a:schemeClr val="hlink"/>
                </a:solidFill>
              </a:rPr>
              <a:t>	200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Solute Shifts 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7010400" y="3200400"/>
            <a:ext cx="12192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/>
              <a:t>  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7010400" y="5334000"/>
            <a:ext cx="12192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7239000" y="3581400"/>
            <a:ext cx="381000" cy="1752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7620000" y="3581400"/>
            <a:ext cx="381000" cy="1752600"/>
          </a:xfrm>
          <a:prstGeom prst="rect">
            <a:avLst/>
          </a:prstGeom>
          <a:gradFill rotWithShape="0">
            <a:gsLst>
              <a:gs pos="0">
                <a:srgbClr val="5131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7620000" y="29718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7620000" y="57150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7620000" y="3581400"/>
            <a:ext cx="0" cy="1752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Solute </a:t>
            </a:r>
            <a:r>
              <a:rPr lang="en-US" altLang="en-US" dirty="0" smtClean="0"/>
              <a:t>Shifts</a:t>
            </a:r>
            <a:r>
              <a:rPr lang="en-US" altLang="en-US" dirty="0"/>
              <a:t> </a:t>
            </a:r>
            <a:r>
              <a:rPr lang="en-US" altLang="en-US" dirty="0" smtClean="0"/>
              <a:t>Affect CNS</a:t>
            </a:r>
            <a:endParaRPr lang="en-US" altLang="en-US" dirty="0"/>
          </a:p>
        </p:txBody>
      </p:sp>
      <p:sp>
        <p:nvSpPr>
          <p:cNvPr id="21507" name="Rectangle 1027"/>
          <p:cNvSpPr>
            <a:spLocks noChangeArrowheads="1"/>
          </p:cNvSpPr>
          <p:nvPr/>
        </p:nvSpPr>
        <p:spPr bwMode="auto">
          <a:xfrm>
            <a:off x="1447800" y="2895600"/>
            <a:ext cx="838200" cy="2590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ECV</a:t>
            </a:r>
          </a:p>
          <a:p>
            <a:pPr algn="ctr"/>
            <a:endParaRPr lang="en-US" altLang="en-US" sz="1800">
              <a:solidFill>
                <a:srgbClr val="0033CC"/>
              </a:solidFill>
              <a:latin typeface="Calibri" charset="0"/>
            </a:endParaRPr>
          </a:p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Osmo</a:t>
            </a:r>
          </a:p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330</a:t>
            </a:r>
          </a:p>
        </p:txBody>
      </p:sp>
      <p:sp>
        <p:nvSpPr>
          <p:cNvPr id="21508" name="Rectangle 1028"/>
          <p:cNvSpPr>
            <a:spLocks noChangeArrowheads="1"/>
          </p:cNvSpPr>
          <p:nvPr/>
        </p:nvSpPr>
        <p:spPr bwMode="auto">
          <a:xfrm>
            <a:off x="685800" y="2895600"/>
            <a:ext cx="762000" cy="2590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ICV</a:t>
            </a:r>
          </a:p>
          <a:p>
            <a:pPr algn="ctr"/>
            <a:endParaRPr lang="en-US" altLang="en-US" sz="1800">
              <a:solidFill>
                <a:srgbClr val="0033CC"/>
              </a:solidFill>
              <a:latin typeface="Calibri" charset="0"/>
            </a:endParaRPr>
          </a:p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Osmo</a:t>
            </a:r>
          </a:p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330</a:t>
            </a:r>
          </a:p>
        </p:txBody>
      </p:sp>
      <p:sp>
        <p:nvSpPr>
          <p:cNvPr id="21509" name="Rectangle 1029"/>
          <p:cNvSpPr>
            <a:spLocks noChangeArrowheads="1"/>
          </p:cNvSpPr>
          <p:nvPr/>
        </p:nvSpPr>
        <p:spPr bwMode="auto">
          <a:xfrm>
            <a:off x="2286000" y="2895600"/>
            <a:ext cx="762000" cy="2590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IVV</a:t>
            </a:r>
          </a:p>
          <a:p>
            <a:pPr algn="ctr"/>
            <a:endParaRPr lang="en-US" altLang="en-US" sz="1800">
              <a:solidFill>
                <a:srgbClr val="0033CC"/>
              </a:solidFill>
              <a:latin typeface="Calibri" charset="0"/>
            </a:endParaRPr>
          </a:p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Osmo</a:t>
            </a:r>
          </a:p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330</a:t>
            </a:r>
          </a:p>
        </p:txBody>
      </p:sp>
      <p:sp>
        <p:nvSpPr>
          <p:cNvPr id="21510" name="Rectangle 1030"/>
          <p:cNvSpPr>
            <a:spLocks noChangeArrowheads="1"/>
          </p:cNvSpPr>
          <p:nvPr/>
        </p:nvSpPr>
        <p:spPr bwMode="auto">
          <a:xfrm>
            <a:off x="3276600" y="3276600"/>
            <a:ext cx="1066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1800">
              <a:latin typeface="Calibri" charset="0"/>
            </a:endParaRPr>
          </a:p>
        </p:txBody>
      </p:sp>
      <p:sp>
        <p:nvSpPr>
          <p:cNvPr id="21511" name="Rectangle 1031"/>
          <p:cNvSpPr>
            <a:spLocks noChangeArrowheads="1"/>
          </p:cNvSpPr>
          <p:nvPr/>
        </p:nvSpPr>
        <p:spPr bwMode="auto">
          <a:xfrm>
            <a:off x="3276600" y="4800600"/>
            <a:ext cx="1066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1800">
              <a:latin typeface="Calibri" charset="0"/>
            </a:endParaRPr>
          </a:p>
        </p:txBody>
      </p:sp>
      <p:sp>
        <p:nvSpPr>
          <p:cNvPr id="21512" name="Rectangle 1032"/>
          <p:cNvSpPr>
            <a:spLocks noChangeArrowheads="1"/>
          </p:cNvSpPr>
          <p:nvPr/>
        </p:nvSpPr>
        <p:spPr bwMode="auto">
          <a:xfrm>
            <a:off x="3505200" y="3505200"/>
            <a:ext cx="3048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1800">
              <a:latin typeface="Calibri" charset="0"/>
            </a:endParaRPr>
          </a:p>
        </p:txBody>
      </p:sp>
      <p:sp>
        <p:nvSpPr>
          <p:cNvPr id="21513" name="Rectangle 1033"/>
          <p:cNvSpPr>
            <a:spLocks noChangeArrowheads="1"/>
          </p:cNvSpPr>
          <p:nvPr/>
        </p:nvSpPr>
        <p:spPr bwMode="auto">
          <a:xfrm>
            <a:off x="3810000" y="3505200"/>
            <a:ext cx="304800" cy="1295400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31765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n-US" altLang="en-US" sz="1800">
              <a:latin typeface="Calibri" charset="0"/>
            </a:endParaRPr>
          </a:p>
        </p:txBody>
      </p:sp>
      <p:sp>
        <p:nvSpPr>
          <p:cNvPr id="21514" name="Line 1034"/>
          <p:cNvSpPr>
            <a:spLocks noChangeShapeType="1"/>
          </p:cNvSpPr>
          <p:nvPr/>
        </p:nvSpPr>
        <p:spPr bwMode="auto">
          <a:xfrm>
            <a:off x="3810000" y="31242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1515" name="Line 1035"/>
          <p:cNvSpPr>
            <a:spLocks noChangeShapeType="1"/>
          </p:cNvSpPr>
          <p:nvPr/>
        </p:nvSpPr>
        <p:spPr bwMode="auto">
          <a:xfrm>
            <a:off x="3810000" y="50292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1516" name="Line 1036"/>
          <p:cNvSpPr>
            <a:spLocks noChangeShapeType="1"/>
          </p:cNvSpPr>
          <p:nvPr/>
        </p:nvSpPr>
        <p:spPr bwMode="auto">
          <a:xfrm>
            <a:off x="2971800" y="3048000"/>
            <a:ext cx="990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1517" name="Line 1037"/>
          <p:cNvSpPr>
            <a:spLocks noChangeShapeType="1"/>
          </p:cNvSpPr>
          <p:nvPr/>
        </p:nvSpPr>
        <p:spPr bwMode="auto">
          <a:xfrm>
            <a:off x="2971800" y="5334000"/>
            <a:ext cx="990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1522" name="AutoShape 1042"/>
          <p:cNvSpPr>
            <a:spLocks noChangeArrowheads="1"/>
          </p:cNvSpPr>
          <p:nvPr/>
        </p:nvSpPr>
        <p:spPr bwMode="auto">
          <a:xfrm>
            <a:off x="4038600" y="4419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1800">
              <a:latin typeface="Calibri" charset="0"/>
            </a:endParaRPr>
          </a:p>
        </p:txBody>
      </p:sp>
      <p:sp>
        <p:nvSpPr>
          <p:cNvPr id="21523" name="Text Box 1043"/>
          <p:cNvSpPr txBox="1">
            <a:spLocks noChangeArrowheads="1"/>
          </p:cNvSpPr>
          <p:nvPr/>
        </p:nvSpPr>
        <p:spPr bwMode="auto">
          <a:xfrm>
            <a:off x="1217613" y="2362200"/>
            <a:ext cx="16779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800" dirty="0">
                <a:solidFill>
                  <a:schemeClr val="hlink"/>
                </a:solidFill>
                <a:latin typeface="+mn-lt"/>
              </a:rPr>
              <a:t>CNS cell Pre-HD</a:t>
            </a:r>
          </a:p>
        </p:txBody>
      </p:sp>
      <p:sp>
        <p:nvSpPr>
          <p:cNvPr id="21529" name="Rectangle 1049"/>
          <p:cNvSpPr>
            <a:spLocks noChangeArrowheads="1"/>
          </p:cNvSpPr>
          <p:nvPr/>
        </p:nvSpPr>
        <p:spPr bwMode="auto">
          <a:xfrm>
            <a:off x="6096000" y="2895600"/>
            <a:ext cx="609600" cy="2590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ECV</a:t>
            </a:r>
          </a:p>
          <a:p>
            <a:pPr algn="ctr"/>
            <a:endParaRPr lang="en-US" altLang="en-US" sz="1800">
              <a:solidFill>
                <a:srgbClr val="0033CC"/>
              </a:solidFill>
              <a:latin typeface="Calibri" charset="0"/>
            </a:endParaRPr>
          </a:p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Osmo</a:t>
            </a:r>
          </a:p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310</a:t>
            </a:r>
          </a:p>
        </p:txBody>
      </p:sp>
      <p:sp>
        <p:nvSpPr>
          <p:cNvPr id="21530" name="Rectangle 1050"/>
          <p:cNvSpPr>
            <a:spLocks noChangeArrowheads="1"/>
          </p:cNvSpPr>
          <p:nvPr/>
        </p:nvSpPr>
        <p:spPr bwMode="auto">
          <a:xfrm>
            <a:off x="4876800" y="2895600"/>
            <a:ext cx="1219200" cy="2590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ICV</a:t>
            </a:r>
          </a:p>
          <a:p>
            <a:pPr algn="ctr"/>
            <a:endParaRPr lang="en-US" altLang="en-US" sz="1800">
              <a:solidFill>
                <a:srgbClr val="0033CC"/>
              </a:solidFill>
              <a:latin typeface="Calibri" charset="0"/>
            </a:endParaRPr>
          </a:p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Osmo</a:t>
            </a:r>
          </a:p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328</a:t>
            </a:r>
          </a:p>
        </p:txBody>
      </p:sp>
      <p:sp>
        <p:nvSpPr>
          <p:cNvPr id="21531" name="Rectangle 1051"/>
          <p:cNvSpPr>
            <a:spLocks noChangeArrowheads="1"/>
          </p:cNvSpPr>
          <p:nvPr/>
        </p:nvSpPr>
        <p:spPr bwMode="auto">
          <a:xfrm>
            <a:off x="6705600" y="2895600"/>
            <a:ext cx="609600" cy="2590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IVV</a:t>
            </a:r>
          </a:p>
          <a:p>
            <a:pPr algn="ctr"/>
            <a:endParaRPr lang="en-US" altLang="en-US" sz="1800">
              <a:solidFill>
                <a:srgbClr val="0033CC"/>
              </a:solidFill>
              <a:latin typeface="Calibri" charset="0"/>
            </a:endParaRPr>
          </a:p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Osmo</a:t>
            </a:r>
          </a:p>
          <a:p>
            <a:pPr algn="ctr"/>
            <a:r>
              <a:rPr lang="en-US" altLang="en-US" sz="1800">
                <a:solidFill>
                  <a:srgbClr val="0033CC"/>
                </a:solidFill>
                <a:latin typeface="Calibri" charset="0"/>
              </a:rPr>
              <a:t>300</a:t>
            </a:r>
          </a:p>
        </p:txBody>
      </p:sp>
      <p:sp>
        <p:nvSpPr>
          <p:cNvPr id="21532" name="Rectangle 1052"/>
          <p:cNvSpPr>
            <a:spLocks noChangeArrowheads="1"/>
          </p:cNvSpPr>
          <p:nvPr/>
        </p:nvSpPr>
        <p:spPr bwMode="auto">
          <a:xfrm>
            <a:off x="7467600" y="3276600"/>
            <a:ext cx="1066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1800">
              <a:latin typeface="Calibri" charset="0"/>
            </a:endParaRPr>
          </a:p>
        </p:txBody>
      </p:sp>
      <p:sp>
        <p:nvSpPr>
          <p:cNvPr id="21533" name="Rectangle 1053"/>
          <p:cNvSpPr>
            <a:spLocks noChangeArrowheads="1"/>
          </p:cNvSpPr>
          <p:nvPr/>
        </p:nvSpPr>
        <p:spPr bwMode="auto">
          <a:xfrm>
            <a:off x="7467600" y="4800600"/>
            <a:ext cx="1066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1800">
              <a:latin typeface="Calibri" charset="0"/>
            </a:endParaRPr>
          </a:p>
        </p:txBody>
      </p:sp>
      <p:sp>
        <p:nvSpPr>
          <p:cNvPr id="21534" name="Rectangle 1054"/>
          <p:cNvSpPr>
            <a:spLocks noChangeArrowheads="1"/>
          </p:cNvSpPr>
          <p:nvPr/>
        </p:nvSpPr>
        <p:spPr bwMode="auto">
          <a:xfrm>
            <a:off x="7696200" y="3505200"/>
            <a:ext cx="3048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1800">
              <a:latin typeface="Calibri" charset="0"/>
            </a:endParaRPr>
          </a:p>
        </p:txBody>
      </p:sp>
      <p:sp>
        <p:nvSpPr>
          <p:cNvPr id="21535" name="Rectangle 1055"/>
          <p:cNvSpPr>
            <a:spLocks noChangeArrowheads="1"/>
          </p:cNvSpPr>
          <p:nvPr/>
        </p:nvSpPr>
        <p:spPr bwMode="auto">
          <a:xfrm>
            <a:off x="8001000" y="3505200"/>
            <a:ext cx="304800" cy="1295400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31765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n-US" altLang="en-US" sz="1800">
              <a:latin typeface="Calibri" charset="0"/>
            </a:endParaRPr>
          </a:p>
        </p:txBody>
      </p:sp>
      <p:sp>
        <p:nvSpPr>
          <p:cNvPr id="21536" name="Line 1056"/>
          <p:cNvSpPr>
            <a:spLocks noChangeShapeType="1"/>
          </p:cNvSpPr>
          <p:nvPr/>
        </p:nvSpPr>
        <p:spPr bwMode="auto">
          <a:xfrm>
            <a:off x="8010525" y="31242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1537" name="Line 1057"/>
          <p:cNvSpPr>
            <a:spLocks noChangeShapeType="1"/>
          </p:cNvSpPr>
          <p:nvPr/>
        </p:nvSpPr>
        <p:spPr bwMode="auto">
          <a:xfrm>
            <a:off x="8010525" y="5029200"/>
            <a:ext cx="0" cy="228600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1538" name="Line 1058"/>
          <p:cNvSpPr>
            <a:spLocks noChangeShapeType="1"/>
          </p:cNvSpPr>
          <p:nvPr/>
        </p:nvSpPr>
        <p:spPr bwMode="auto">
          <a:xfrm>
            <a:off x="7162800" y="3048000"/>
            <a:ext cx="990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1539" name="Line 1059"/>
          <p:cNvSpPr>
            <a:spLocks noChangeShapeType="1"/>
          </p:cNvSpPr>
          <p:nvPr/>
        </p:nvSpPr>
        <p:spPr bwMode="auto">
          <a:xfrm>
            <a:off x="7162800" y="5334000"/>
            <a:ext cx="990600" cy="0"/>
          </a:xfrm>
          <a:prstGeom prst="line">
            <a:avLst/>
          </a:prstGeom>
          <a:noFill/>
          <a:ln w="2222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1544" name="Text Box 1064"/>
          <p:cNvSpPr txBox="1">
            <a:spLocks noChangeArrowheads="1"/>
          </p:cNvSpPr>
          <p:nvPr/>
        </p:nvSpPr>
        <p:spPr bwMode="auto">
          <a:xfrm>
            <a:off x="5410200" y="2362200"/>
            <a:ext cx="1774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800">
                <a:solidFill>
                  <a:schemeClr val="hlink"/>
                </a:solidFill>
                <a:latin typeface="+mn-lt"/>
              </a:rPr>
              <a:t>CNS cell post-HD</a:t>
            </a:r>
          </a:p>
        </p:txBody>
      </p:sp>
      <p:sp>
        <p:nvSpPr>
          <p:cNvPr id="21521" name="AutoShape 1041"/>
          <p:cNvSpPr>
            <a:spLocks noChangeArrowheads="1"/>
          </p:cNvSpPr>
          <p:nvPr/>
        </p:nvSpPr>
        <p:spPr bwMode="auto">
          <a:xfrm rot="10800000">
            <a:off x="5715000" y="49530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0">
            <a:gsLst>
              <a:gs pos="0">
                <a:srgbClr val="00CCFF">
                  <a:gamma/>
                  <a:shade val="46275"/>
                  <a:invGamma/>
                </a:srgbClr>
              </a:gs>
              <a:gs pos="100000">
                <a:srgbClr val="00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1800">
              <a:latin typeface="Calibri" charset="0"/>
            </a:endParaRPr>
          </a:p>
        </p:txBody>
      </p:sp>
      <p:sp>
        <p:nvSpPr>
          <p:cNvPr id="21548" name="AutoShape 1068"/>
          <p:cNvSpPr>
            <a:spLocks noChangeArrowheads="1"/>
          </p:cNvSpPr>
          <p:nvPr/>
        </p:nvSpPr>
        <p:spPr bwMode="auto">
          <a:xfrm rot="10800000">
            <a:off x="6553200" y="50292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CCFF">
                  <a:gamma/>
                  <a:shade val="46275"/>
                  <a:invGamma/>
                </a:srgbClr>
              </a:gs>
              <a:gs pos="100000">
                <a:srgbClr val="00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1800">
              <a:latin typeface="Calibri" charset="0"/>
            </a:endParaRPr>
          </a:p>
        </p:txBody>
      </p:sp>
      <p:sp>
        <p:nvSpPr>
          <p:cNvPr id="21549" name="Text Box 1069"/>
          <p:cNvSpPr txBox="1">
            <a:spLocks noChangeArrowheads="1"/>
          </p:cNvSpPr>
          <p:nvPr/>
        </p:nvSpPr>
        <p:spPr bwMode="auto">
          <a:xfrm>
            <a:off x="685800" y="5638800"/>
            <a:ext cx="3886200" cy="36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rgbClr val="CC0000"/>
                </a:solidFill>
                <a:latin typeface="+mn-lt"/>
              </a:rPr>
              <a:t>Plasma: Na 140, glucose 200, </a:t>
            </a:r>
            <a:r>
              <a:rPr lang="en-US" altLang="en-US" sz="1800" i="1">
                <a:solidFill>
                  <a:srgbClr val="CC0000"/>
                </a:solidFill>
                <a:latin typeface="+mn-lt"/>
              </a:rPr>
              <a:t>BUN 110</a:t>
            </a:r>
          </a:p>
        </p:txBody>
      </p:sp>
      <p:sp>
        <p:nvSpPr>
          <p:cNvPr id="21550" name="Text Box 1070"/>
          <p:cNvSpPr txBox="1">
            <a:spLocks noChangeArrowheads="1"/>
          </p:cNvSpPr>
          <p:nvPr/>
        </p:nvSpPr>
        <p:spPr bwMode="auto">
          <a:xfrm>
            <a:off x="4876800" y="5638800"/>
            <a:ext cx="3733800" cy="36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>
                <a:solidFill>
                  <a:srgbClr val="CC0000"/>
                </a:solidFill>
                <a:latin typeface="+mn-lt"/>
              </a:rPr>
              <a:t>Plasma: Na 140, glucose 200, </a:t>
            </a:r>
            <a:r>
              <a:rPr lang="en-US" altLang="en-US" sz="1800" i="1">
                <a:solidFill>
                  <a:srgbClr val="CC0000"/>
                </a:solidFill>
                <a:latin typeface="+mn-lt"/>
              </a:rPr>
              <a:t>BUN 25</a:t>
            </a:r>
          </a:p>
        </p:txBody>
      </p:sp>
      <p:sp>
        <p:nvSpPr>
          <p:cNvPr id="21551" name="Line 1071"/>
          <p:cNvSpPr>
            <a:spLocks noChangeShapeType="1"/>
          </p:cNvSpPr>
          <p:nvPr/>
        </p:nvSpPr>
        <p:spPr bwMode="auto">
          <a:xfrm>
            <a:off x="3810000" y="3505200"/>
            <a:ext cx="0" cy="12954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1552" name="Line 1072"/>
          <p:cNvSpPr>
            <a:spLocks noChangeShapeType="1"/>
          </p:cNvSpPr>
          <p:nvPr/>
        </p:nvSpPr>
        <p:spPr bwMode="auto">
          <a:xfrm>
            <a:off x="8001000" y="3505200"/>
            <a:ext cx="0" cy="12954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cxnSp>
        <p:nvCxnSpPr>
          <p:cNvPr id="3" name="Elbow Connector 2"/>
          <p:cNvCxnSpPr/>
          <p:nvPr/>
        </p:nvCxnSpPr>
        <p:spPr>
          <a:xfrm rot="16200000" flipH="1">
            <a:off x="6242050" y="3933127"/>
            <a:ext cx="12700" cy="4114800"/>
          </a:xfrm>
          <a:prstGeom prst="bentConnector3">
            <a:avLst>
              <a:gd name="adj1" fmla="val 1800000"/>
            </a:avLst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543800" cy="4114800"/>
          </a:xfrm>
        </p:spPr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</a:rPr>
              <a:t>Clinical Manifestations:</a:t>
            </a:r>
          </a:p>
          <a:p>
            <a:pPr lvl="1"/>
            <a:r>
              <a:rPr lang="en-US" altLang="en-US" sz="2400" dirty="0">
                <a:solidFill>
                  <a:schemeClr val="hlink"/>
                </a:solidFill>
              </a:rPr>
              <a:t>Coma</a:t>
            </a:r>
          </a:p>
          <a:p>
            <a:pPr lvl="1"/>
            <a:r>
              <a:rPr lang="en-US" altLang="en-US" sz="2400" dirty="0" err="1">
                <a:solidFill>
                  <a:schemeClr val="hlink"/>
                </a:solidFill>
              </a:rPr>
              <a:t>Asterixis</a:t>
            </a:r>
            <a:endParaRPr lang="en-US" altLang="en-US" sz="2400" dirty="0">
              <a:solidFill>
                <a:schemeClr val="hlink"/>
              </a:solidFill>
            </a:endParaRPr>
          </a:p>
          <a:p>
            <a:pPr lvl="1"/>
            <a:r>
              <a:rPr lang="en-US" altLang="en-US" sz="2400" dirty="0">
                <a:solidFill>
                  <a:schemeClr val="hlink"/>
                </a:solidFill>
              </a:rPr>
              <a:t>Blurred vision</a:t>
            </a:r>
          </a:p>
          <a:p>
            <a:pPr lvl="1"/>
            <a:r>
              <a:rPr lang="en-US" altLang="en-US" sz="2400" dirty="0">
                <a:solidFill>
                  <a:schemeClr val="hlink"/>
                </a:solidFill>
              </a:rPr>
              <a:t>Restlessness</a:t>
            </a:r>
          </a:p>
          <a:p>
            <a:pPr lvl="1"/>
            <a:r>
              <a:rPr lang="en-US" altLang="en-US" sz="2400" dirty="0">
                <a:solidFill>
                  <a:schemeClr val="hlink"/>
                </a:solidFill>
              </a:rPr>
              <a:t>Disorientation</a:t>
            </a:r>
          </a:p>
          <a:p>
            <a:r>
              <a:rPr lang="en-US" altLang="en-US" dirty="0" smtClean="0">
                <a:solidFill>
                  <a:schemeClr val="hlink"/>
                </a:solidFill>
              </a:rPr>
              <a:t>IHD </a:t>
            </a:r>
            <a:r>
              <a:rPr lang="en-US" altLang="en-US" dirty="0">
                <a:solidFill>
                  <a:schemeClr val="hlink"/>
                </a:solidFill>
              </a:rPr>
              <a:t>can also increase intracranial pressure</a:t>
            </a:r>
          </a:p>
          <a:p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Dialysis Dysequilibrium Syndrome 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724400" y="1905000"/>
            <a:ext cx="3124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endParaRPr lang="en-US" altLang="en-US" sz="2800" b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2800" b="0">
              <a:solidFill>
                <a:srgbClr val="4D4D4D"/>
              </a:solidFill>
            </a:endParaRPr>
          </a:p>
          <a:p>
            <a:pPr lvl="1">
              <a:buFontTx/>
              <a:buChar char="–"/>
            </a:pPr>
            <a:r>
              <a:rPr lang="en-US" altLang="en-US" sz="2400" b="0">
                <a:solidFill>
                  <a:srgbClr val="4D4D4D"/>
                </a:solidFill>
              </a:rPr>
              <a:t>Nausea</a:t>
            </a:r>
          </a:p>
          <a:p>
            <a:pPr lvl="1">
              <a:buFontTx/>
              <a:buChar char="–"/>
            </a:pPr>
            <a:r>
              <a:rPr lang="en-US" altLang="en-US" sz="2400" b="0">
                <a:solidFill>
                  <a:srgbClr val="4D4D4D"/>
                </a:solidFill>
              </a:rPr>
              <a:t>Headache</a:t>
            </a:r>
          </a:p>
          <a:p>
            <a:pPr lvl="1">
              <a:buFontTx/>
              <a:buChar char="–"/>
            </a:pPr>
            <a:r>
              <a:rPr lang="en-US" altLang="en-US" sz="2400" b="0">
                <a:solidFill>
                  <a:srgbClr val="4D4D4D"/>
                </a:solidFill>
              </a:rPr>
              <a:t>Anorexia</a:t>
            </a:r>
          </a:p>
          <a:p>
            <a:pPr lvl="1">
              <a:buFontTx/>
              <a:buChar char="–"/>
            </a:pPr>
            <a:r>
              <a:rPr lang="en-US" altLang="en-US" sz="2400" b="0">
                <a:solidFill>
                  <a:srgbClr val="4D4D4D"/>
                </a:solidFill>
              </a:rPr>
              <a:t>Dizziness</a:t>
            </a:r>
          </a:p>
          <a:p>
            <a:pPr lvl="1">
              <a:buFontTx/>
              <a:buChar char="–"/>
            </a:pPr>
            <a:r>
              <a:rPr lang="en-US" altLang="en-US" sz="2400" b="0">
                <a:solidFill>
                  <a:srgbClr val="4D4D4D"/>
                </a:solidFill>
              </a:rPr>
              <a:t>Muscle cramps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Complications of RRT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 rtlCol="0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Dialysis process related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accent6"/>
                </a:solidFill>
              </a:rPr>
              <a:t>Water/volume mediated: hypovolemia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accent6"/>
                </a:solidFill>
              </a:rPr>
              <a:t>Solute mediated: electrolyte shifts, </a:t>
            </a:r>
            <a:r>
              <a:rPr lang="en-US" dirty="0" err="1" smtClean="0">
                <a:solidFill>
                  <a:schemeClr val="accent6"/>
                </a:solidFill>
              </a:rPr>
              <a:t>alkalemia</a:t>
            </a:r>
            <a:endParaRPr lang="en-US" dirty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accent6"/>
                </a:solidFill>
              </a:rPr>
              <a:t>Anticoagulation-related: bleeding, low platelets </a:t>
            </a:r>
            <a:endParaRPr lang="en-US" dirty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 access or catheter related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Non-function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Infections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Steal syndrome (AVF &gt; AVG)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 output heart failure (AVF)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Central venous stenosis (catheters)</a:t>
            </a:r>
          </a:p>
        </p:txBody>
      </p:sp>
    </p:spTree>
    <p:extLst>
      <p:ext uri="{BB962C8B-B14F-4D97-AF65-F5344CB8AC3E}">
        <p14:creationId xmlns:p14="http://schemas.microsoft.com/office/powerpoint/2010/main" val="41957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Dialysis Access Options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Arterio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-Venous (AV) access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fistula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graft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Catheter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unneled, non-tunneled, central venous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eritoneal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Dialysis Access: AV fistula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rterio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-venous anastomosis of native vessels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First choice for vascular access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Common types (in order of preference):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radiocephalic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brachiocephalic,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brachiobasilic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(transposed)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First use: 8+ weeks post 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Dialysis Access: AV Graft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 rtlCol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Synthetic graft conduit between artery and vein; Polytetrafluoroethylene (PTFE)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Foreign body, potential infection source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Locations: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radiocephalic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(straight), brachiocephalic (loop),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brachioaxillary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(straight), axillary-to-axillary (loop), leg, chest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First use: 2-3 weeks; some within 24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hrs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6705600" cy="510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Review renal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unction and dysfunction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enal replacement therapy (RRT) options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Technical aspects of RRT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RRT access types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Complications associated with RRT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Indications for RRT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76200"/>
            <a:ext cx="319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j-cs"/>
              </a:rPr>
              <a:t>Objectives</a:t>
            </a:r>
            <a:endParaRPr lang="ar-EG" sz="5400" b="1" u="sng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21336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Anatomy of AV Access</a:t>
            </a:r>
          </a:p>
        </p:txBody>
      </p:sp>
      <p:pic>
        <p:nvPicPr>
          <p:cNvPr id="22531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4525" y="2286000"/>
            <a:ext cx="5314950" cy="3429000"/>
          </a:xfrm>
        </p:spPr>
      </p:pic>
      <p:sp>
        <p:nvSpPr>
          <p:cNvPr id="5" name="TextBox 4"/>
          <p:cNvSpPr txBox="1"/>
          <p:nvPr/>
        </p:nvSpPr>
        <p:spPr>
          <a:xfrm>
            <a:off x="5562600" y="6324600"/>
            <a:ext cx="3124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1" dirty="0">
                <a:solidFill>
                  <a:schemeClr val="accent5"/>
                </a:solidFill>
                <a:latin typeface="+mn-lt"/>
              </a:rPr>
              <a:t>Images courtesy of Dialysis Technician Training Hub</a:t>
            </a:r>
          </a:p>
        </p:txBody>
      </p:sp>
    </p:spTree>
    <p:extLst>
      <p:ext uri="{BB962C8B-B14F-4D97-AF65-F5344CB8AC3E}">
        <p14:creationId xmlns:p14="http://schemas.microsoft.com/office/powerpoint/2010/main" val="33948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AV Fistula Types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6324600"/>
            <a:ext cx="3124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1" dirty="0">
                <a:solidFill>
                  <a:schemeClr val="accent5"/>
                </a:solidFill>
                <a:latin typeface="+mn-lt"/>
              </a:rPr>
              <a:t>Images courtesy of </a:t>
            </a:r>
            <a:r>
              <a:rPr lang="en-US" sz="1000" b="0" i="1" dirty="0" smtClean="0">
                <a:solidFill>
                  <a:schemeClr val="accent5"/>
                </a:solidFill>
                <a:latin typeface="+mn-lt"/>
              </a:rPr>
              <a:t>minnisjournals.com.au</a:t>
            </a:r>
            <a:endParaRPr lang="en-US" sz="1000" b="0" i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"/>
          <a:stretch/>
        </p:blipFill>
        <p:spPr>
          <a:xfrm>
            <a:off x="1584081" y="1600200"/>
            <a:ext cx="5883519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Dialysis Needle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Sizes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6324600"/>
            <a:ext cx="3124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1" dirty="0">
                <a:solidFill>
                  <a:schemeClr val="accent5"/>
                </a:solidFill>
                <a:latin typeface="+mn-lt"/>
              </a:rPr>
              <a:t>Images courtesy of </a:t>
            </a:r>
            <a:r>
              <a:rPr lang="en-US" sz="1000" b="0" i="1" dirty="0" smtClean="0">
                <a:solidFill>
                  <a:schemeClr val="accent5"/>
                </a:solidFill>
                <a:latin typeface="+mn-lt"/>
              </a:rPr>
              <a:t>www.dispomed.de</a:t>
            </a:r>
            <a:endParaRPr lang="en-US" sz="1000" b="0" i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Content Placeholder 2" descr="needl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9128" y="2133600"/>
            <a:ext cx="3285744" cy="3733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924300" y="5498068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15G         16G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8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Fistula or Graft?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254390"/>
              </p:ext>
            </p:extLst>
          </p:nvPr>
        </p:nvGraphicFramePr>
        <p:xfrm>
          <a:off x="685800" y="2057400"/>
          <a:ext cx="777240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Fistula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Graft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Pro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Con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Pro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Con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b"/>
                </a:tc>
              </a:tr>
              <a:tr h="26873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Best overall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performance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Less chance of infection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Greater access longevity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Predictable performance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Increased blood flow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Visible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on forearm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Longer maturation period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Can have very high blood flows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Failure to mature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Readily implanted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Predictable performance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Can be used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sooner than AV fistula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Increased potential for clotting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Increased potential for infection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Short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er access longevity than AV fistula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6324600"/>
            <a:ext cx="3962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000" b="0" i="1" dirty="0" smtClean="0">
                <a:solidFill>
                  <a:schemeClr val="accent5"/>
                </a:solidFill>
                <a:latin typeface="+mn-lt"/>
              </a:rPr>
              <a:t>Adapted from AAKP “Understanding Your Hemodialysis Access Options”</a:t>
            </a:r>
            <a:endParaRPr lang="en-US" sz="1000" b="0" i="1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Dialysis Access: CVC</a:t>
            </a:r>
          </a:p>
        </p:txBody>
      </p:sp>
      <p:pic>
        <p:nvPicPr>
          <p:cNvPr id="26627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338" y="2409825"/>
            <a:ext cx="5267325" cy="3409950"/>
          </a:xfrm>
        </p:spPr>
      </p:pic>
      <p:sp>
        <p:nvSpPr>
          <p:cNvPr id="4" name="TextBox 3"/>
          <p:cNvSpPr txBox="1"/>
          <p:nvPr/>
        </p:nvSpPr>
        <p:spPr>
          <a:xfrm>
            <a:off x="5562600" y="6324600"/>
            <a:ext cx="3124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1" dirty="0">
                <a:solidFill>
                  <a:schemeClr val="accent5"/>
                </a:solidFill>
                <a:latin typeface="+mn-lt"/>
              </a:rPr>
              <a:t>Images courtesy of Sutter Health CPMC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Central Venous Catheters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16604"/>
              </p:ext>
            </p:extLst>
          </p:nvPr>
        </p:nvGraphicFramePr>
        <p:xfrm>
          <a:off x="1866900" y="2362200"/>
          <a:ext cx="5410200" cy="30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/>
                <a:gridCol w="2705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Pro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Con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b"/>
                </a:tc>
              </a:tr>
              <a:tr h="26873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Immediate use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Easy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to insert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Local anesthesia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Easy removal and replacement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Avoids needle sticks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Not an ideal permanent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High infection rates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Lower blood flow limits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Central venous stenosis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Swimming and bathing not recommended;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showering is difficult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6324600"/>
            <a:ext cx="3962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000" b="0" i="1" dirty="0" smtClean="0">
                <a:solidFill>
                  <a:schemeClr val="accent5"/>
                </a:solidFill>
                <a:latin typeface="+mn-lt"/>
              </a:rPr>
              <a:t>Adapted from AAKP “Understanding Your Hemodialysis Access Options”</a:t>
            </a:r>
            <a:endParaRPr lang="en-US" sz="1000" b="0" i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6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Dialysis Access: peritoneal catheter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" b="7285"/>
          <a:stretch>
            <a:fillRect/>
          </a:stretch>
        </p:blipFill>
        <p:spPr>
          <a:xfrm>
            <a:off x="2230438" y="2514600"/>
            <a:ext cx="4683125" cy="326707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495800" y="6324600"/>
            <a:ext cx="4191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1" dirty="0">
                <a:solidFill>
                  <a:schemeClr val="accent5"/>
                </a:solidFill>
                <a:latin typeface="+mn-lt"/>
              </a:rPr>
              <a:t>Image courtesy of Mayo Foundation for Medical Education and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Complications of RRT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 rtlCol="0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Dialysis process related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accent1"/>
                </a:solidFill>
              </a:rPr>
              <a:t>Water/volume mediated: hypovolemia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accent1"/>
                </a:solidFill>
              </a:rPr>
              <a:t>Solute mediated: electrolyte shifts, </a:t>
            </a:r>
            <a:r>
              <a:rPr lang="en-US" dirty="0" err="1" smtClean="0">
                <a:solidFill>
                  <a:schemeClr val="accent1"/>
                </a:solidFill>
              </a:rPr>
              <a:t>alkalemia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accent1"/>
                </a:solidFill>
              </a:rPr>
              <a:t>Anticoagulation-related: bleeding, low platelets </a:t>
            </a:r>
            <a:endParaRPr lang="en-US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 access or catheter related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Non-function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Infections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Steal syndrome (AVF &gt; AVG)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 output heart failure (AVF)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Central venous stenosis (catheters)</a:t>
            </a:r>
          </a:p>
        </p:txBody>
      </p:sp>
    </p:spTree>
    <p:extLst>
      <p:ext uri="{BB962C8B-B14F-4D97-AF65-F5344CB8AC3E}">
        <p14:creationId xmlns:p14="http://schemas.microsoft.com/office/powerpoint/2010/main" val="25158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914400" y="2743200"/>
            <a:ext cx="3657600" cy="2743200"/>
          </a:xfrm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AVF &amp; Steal Syndrome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1" t="3927" r="1457" b="8716"/>
          <a:stretch/>
        </p:blipFill>
        <p:spPr>
          <a:xfrm>
            <a:off x="4800600" y="2667000"/>
            <a:ext cx="3505200" cy="2895600"/>
          </a:xfrm>
          <a:prstGeom prst="rect">
            <a:avLst/>
          </a:prstGeom>
        </p:spPr>
      </p:pic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4648200" y="6324600"/>
            <a:ext cx="426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0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Images courtesy of icuroom.net &amp; intechopen.com</a:t>
            </a:r>
            <a:endParaRPr lang="en-US" sz="1000" b="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212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AVF &amp; Heart Failure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6324600"/>
            <a:ext cx="3124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1" dirty="0">
                <a:solidFill>
                  <a:schemeClr val="accent5"/>
                </a:solidFill>
                <a:latin typeface="+mn-lt"/>
              </a:rPr>
              <a:t>Images courtesy of </a:t>
            </a:r>
            <a:r>
              <a:rPr lang="en-US" sz="1000" b="0" i="1" dirty="0" smtClean="0">
                <a:solidFill>
                  <a:schemeClr val="accent5"/>
                </a:solidFill>
                <a:latin typeface="+mn-lt"/>
              </a:rPr>
              <a:t>casesjournal.com</a:t>
            </a:r>
            <a:endParaRPr lang="en-US" sz="1000" b="0" i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4300" y="5498068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15G         16G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3661017" cy="36518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410200" y="2133600"/>
            <a:ext cx="2819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accent6"/>
                </a:solidFill>
                <a:latin typeface="+mn-lt"/>
              </a:rPr>
              <a:t>Cardiac Output (CO)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accent6"/>
                </a:solidFill>
                <a:latin typeface="+mn-lt"/>
              </a:rPr>
              <a:t>5.6 L/min (M)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accent6"/>
                </a:solidFill>
                <a:latin typeface="+mn-lt"/>
              </a:rPr>
              <a:t>4.9 L/min (F)</a:t>
            </a:r>
          </a:p>
          <a:p>
            <a:r>
              <a:rPr lang="en-US" sz="2000" b="0" dirty="0" smtClean="0">
                <a:solidFill>
                  <a:schemeClr val="accent6"/>
                </a:solidFill>
                <a:latin typeface="+mn-lt"/>
              </a:rPr>
              <a:t>AVF blood flow (QA)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6"/>
                </a:solidFill>
                <a:latin typeface="+mn-lt"/>
              </a:rPr>
              <a:t>w</a:t>
            </a:r>
            <a:r>
              <a:rPr lang="en-US" sz="2000" b="0" dirty="0" smtClean="0">
                <a:solidFill>
                  <a:schemeClr val="accent6"/>
                </a:solidFill>
                <a:latin typeface="+mn-lt"/>
              </a:rPr>
              <a:t>hen large, up to 2 - 3.5L/min</a:t>
            </a:r>
          </a:p>
          <a:p>
            <a:endParaRPr lang="en-US" sz="2000" b="0" dirty="0">
              <a:solidFill>
                <a:schemeClr val="accent6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chemeClr val="accent6"/>
                </a:solidFill>
                <a:latin typeface="+mn-lt"/>
              </a:rPr>
              <a:t>Keep QA/CO &lt;0.3 to avoid high output heart failure</a:t>
            </a:r>
            <a:endParaRPr lang="en-US" sz="2000" b="0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90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315200" cy="685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Renal Functions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8991600" cy="5943600"/>
          </a:xfr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Maintenance of body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fluid composition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–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volume,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osmolality,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electrolyte,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acid-base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regulations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Excretion of metabolic end products and foreign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substances (e.g. medications)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Neurohormonal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–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renin, angiotensin, erythropoietin, 1,25-OH vitamin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Catheter Complications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595959"/>
                </a:solidFill>
              </a:rPr>
              <a:t>Non-function: low flow, thrombosis</a:t>
            </a:r>
          </a:p>
          <a:p>
            <a:r>
              <a:rPr lang="en-US" altLang="en-US" dirty="0" smtClean="0">
                <a:solidFill>
                  <a:srgbClr val="595959"/>
                </a:solidFill>
              </a:rPr>
              <a:t>Infections</a:t>
            </a:r>
            <a:r>
              <a:rPr lang="en-US" altLang="en-US" dirty="0">
                <a:solidFill>
                  <a:srgbClr val="595959"/>
                </a:solidFill>
              </a:rPr>
              <a:t>: catheter lumen/bacteremia, tunnel, exit </a:t>
            </a:r>
            <a:r>
              <a:rPr lang="en-US" altLang="en-US" dirty="0" smtClean="0">
                <a:solidFill>
                  <a:srgbClr val="595959"/>
                </a:solidFill>
              </a:rPr>
              <a:t>site</a:t>
            </a:r>
          </a:p>
          <a:p>
            <a:r>
              <a:rPr lang="en-US" altLang="en-US" dirty="0">
                <a:solidFill>
                  <a:srgbClr val="595959"/>
                </a:solidFill>
              </a:rPr>
              <a:t>Central venous </a:t>
            </a:r>
            <a:r>
              <a:rPr lang="en-US" altLang="en-US" dirty="0" smtClean="0">
                <a:solidFill>
                  <a:srgbClr val="595959"/>
                </a:solidFill>
              </a:rPr>
              <a:t>stenosis/thrombosis</a:t>
            </a:r>
            <a:endParaRPr lang="en-US" altLang="en-US" dirty="0">
              <a:solidFill>
                <a:srgbClr val="595959"/>
              </a:solidFill>
            </a:endParaRPr>
          </a:p>
          <a:p>
            <a:r>
              <a:rPr lang="en-US" altLang="en-US" dirty="0">
                <a:solidFill>
                  <a:srgbClr val="595959"/>
                </a:solidFill>
              </a:rPr>
              <a:t>Avoid puncture of cephalic, </a:t>
            </a:r>
            <a:r>
              <a:rPr lang="en-US" altLang="en-US" dirty="0" err="1">
                <a:solidFill>
                  <a:srgbClr val="595959"/>
                </a:solidFill>
              </a:rPr>
              <a:t>basilic</a:t>
            </a:r>
            <a:r>
              <a:rPr lang="en-US" altLang="en-US" dirty="0">
                <a:solidFill>
                  <a:srgbClr val="595959"/>
                </a:solidFill>
              </a:rPr>
              <a:t> veins to preserve for future AV access</a:t>
            </a:r>
          </a:p>
          <a:p>
            <a:endParaRPr lang="en-US" alt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Catheter Infections</a:t>
            </a:r>
          </a:p>
        </p:txBody>
      </p:sp>
      <p:pic>
        <p:nvPicPr>
          <p:cNvPr id="37891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0" t="-838" r="-1266" b="838"/>
          <a:stretch>
            <a:fillRect/>
          </a:stretch>
        </p:blipFill>
        <p:spPr bwMode="auto">
          <a:xfrm>
            <a:off x="3276600" y="2362200"/>
            <a:ext cx="2590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648200" y="4724400"/>
            <a:ext cx="1600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2200" y="4724400"/>
            <a:ext cx="1600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05100" y="3962400"/>
            <a:ext cx="1600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38900" y="4540250"/>
            <a:ext cx="18573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</a:rPr>
              <a:t>Lumen/systemic*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913" y="4540250"/>
            <a:ext cx="9318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</a:rPr>
              <a:t>Exit site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7050" y="3778250"/>
            <a:ext cx="9445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</a:rPr>
              <a:t>Tunnel*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4388" y="5638800"/>
            <a:ext cx="36718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800" b="0" dirty="0">
                <a:solidFill>
                  <a:schemeClr val="accent6"/>
                </a:solidFill>
                <a:latin typeface="+mn-lt"/>
              </a:rPr>
              <a:t>*usually requires catheter removal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Causes of Mortality in Dialysis</a:t>
            </a:r>
          </a:p>
        </p:txBody>
      </p:sp>
      <p:pic>
        <p:nvPicPr>
          <p:cNvPr id="14339" name="Picture 24" descr="2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981200"/>
            <a:ext cx="6823075" cy="396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25"/>
          <p:cNvSpPr txBox="1">
            <a:spLocks noChangeArrowheads="1"/>
          </p:cNvSpPr>
          <p:nvPr/>
        </p:nvSpPr>
        <p:spPr bwMode="auto">
          <a:xfrm>
            <a:off x="4648200" y="6324600"/>
            <a:ext cx="426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0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U.S.Renal</a:t>
            </a:r>
            <a:r>
              <a:rPr lang="en-US" sz="10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Data Systems: USRDS Annual Data Report 2005 </a:t>
            </a:r>
          </a:p>
        </p:txBody>
      </p:sp>
      <p:grpSp>
        <p:nvGrpSpPr>
          <p:cNvPr id="38917" name="Group 27"/>
          <p:cNvGrpSpPr>
            <a:grpSpLocks/>
          </p:cNvGrpSpPr>
          <p:nvPr/>
        </p:nvGrpSpPr>
        <p:grpSpPr bwMode="auto">
          <a:xfrm>
            <a:off x="2514600" y="2667000"/>
            <a:ext cx="1219200" cy="762000"/>
            <a:chOff x="1741" y="1592"/>
            <a:chExt cx="865" cy="485"/>
          </a:xfrm>
        </p:grpSpPr>
        <p:pic>
          <p:nvPicPr>
            <p:cNvPr id="38919" name="Picture 28" descr="2Untitled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7" t="14728" r="62959" b="66519"/>
            <a:stretch>
              <a:fillRect/>
            </a:stretch>
          </p:blipFill>
          <p:spPr bwMode="auto">
            <a:xfrm>
              <a:off x="1741" y="1592"/>
              <a:ext cx="831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0" name="Rectangle 29"/>
            <p:cNvSpPr>
              <a:spLocks noChangeArrowheads="1"/>
            </p:cNvSpPr>
            <p:nvPr/>
          </p:nvSpPr>
          <p:spPr bwMode="auto">
            <a:xfrm>
              <a:off x="2522" y="2016"/>
              <a:ext cx="84" cy="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595959"/>
                </a:solidFill>
              </a:endParaRPr>
            </a:p>
          </p:txBody>
        </p:sp>
      </p:grpSp>
      <p:sp>
        <p:nvSpPr>
          <p:cNvPr id="2" name="Right Arrow 1"/>
          <p:cNvSpPr/>
          <p:nvPr/>
        </p:nvSpPr>
        <p:spPr>
          <a:xfrm rot="10800000">
            <a:off x="3479800" y="2895600"/>
            <a:ext cx="254000" cy="19685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Central Venous Stenosis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595959"/>
                </a:solidFill>
              </a:rPr>
              <a:t>Most commonly from cannulation of subclavian veins </a:t>
            </a:r>
          </a:p>
          <a:p>
            <a:r>
              <a:rPr lang="en-US" altLang="en-US">
                <a:solidFill>
                  <a:srgbClr val="595959"/>
                </a:solidFill>
              </a:rPr>
              <a:t>Right IJ catheters preferred over left IJ</a:t>
            </a:r>
          </a:p>
          <a:p>
            <a:r>
              <a:rPr lang="en-US" altLang="en-US">
                <a:solidFill>
                  <a:srgbClr val="595959"/>
                </a:solidFill>
              </a:rPr>
              <a:t>Transvenous placement pacemaker/AICD, PICC lines can also result in central vein stenosis</a:t>
            </a:r>
          </a:p>
          <a:p>
            <a:r>
              <a:rPr lang="en-US" altLang="en-US">
                <a:solidFill>
                  <a:srgbClr val="595959"/>
                </a:solidFill>
              </a:rPr>
              <a:t>AV access options lost on side with stenosis</a:t>
            </a:r>
          </a:p>
          <a:p>
            <a:pPr lvl="1"/>
            <a:endParaRPr lang="en-US" alt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Central Venous Stenosis</a:t>
            </a:r>
          </a:p>
        </p:txBody>
      </p:sp>
      <p:pic>
        <p:nvPicPr>
          <p:cNvPr id="36867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4" b="12636"/>
          <a:stretch/>
        </p:blipFill>
        <p:spPr>
          <a:xfrm>
            <a:off x="2286001" y="2204614"/>
            <a:ext cx="4287838" cy="3527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Indications for Acute Dialysis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cidosis - metabolic, typically for pH &lt;7.15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lectrolyte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-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hyperK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hyperCa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++</a:t>
            </a:r>
            <a:endParaRPr lang="en-US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ntoxications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verload of fluid*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remia - encephalopathy, pericarditis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*refractory to medical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Dialysis for Intoxications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Best for small molecules (&lt;500 Da), low protein-binding, mostly intravascular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Alcohols: Methanol, ethylene glycol, isopropanol, ethanol, acetone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Meds: salicylates, theophylline, lithium, atenolol,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sotalol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procainamide, barbiturate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Peritoneal dialysis has poor clearance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Indications for Chronic Dialysis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 rtlCol="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Absolute: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Encephalopathy, Pericarditis,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Pleuritis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Relative: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Refractory acidosis, electrolyte abnormalities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Unmanageable fluid overload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Decrease nutrition; weight loss, low albumin, nausea &amp; vomiting, diarrhea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Cognitive decline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eGFR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&lt;5 ml/min/1.73m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Key Points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>
            <a:noAutofit/>
          </a:bodyPr>
          <a:lstStyle/>
          <a:p>
            <a:pPr marL="517525" indent="-517525" eaLnBrk="1" hangingPunct="1"/>
            <a:r>
              <a:rPr lang="en-US" altLang="en-US" dirty="0" smtClean="0">
                <a:solidFill>
                  <a:srgbClr val="595959"/>
                </a:solidFill>
              </a:rPr>
              <a:t>Principles of dialysis: diffusion, convection</a:t>
            </a:r>
          </a:p>
          <a:p>
            <a:pPr marL="517525" indent="-517525" eaLnBrk="1" hangingPunct="1"/>
            <a:r>
              <a:rPr lang="en-US" altLang="en-US" dirty="0" smtClean="0">
                <a:solidFill>
                  <a:srgbClr val="595959"/>
                </a:solidFill>
              </a:rPr>
              <a:t>Complications related to principles of dialysis and to dialysis access</a:t>
            </a:r>
          </a:p>
          <a:p>
            <a:pPr marL="517525" indent="-517525" eaLnBrk="1" hangingPunct="1"/>
            <a:r>
              <a:rPr lang="en-US" altLang="en-US" dirty="0" smtClean="0">
                <a:solidFill>
                  <a:srgbClr val="595959"/>
                </a:solidFill>
              </a:rPr>
              <a:t>AVF &gt; AVG &gt; CVC</a:t>
            </a:r>
          </a:p>
          <a:p>
            <a:pPr marL="517525" indent="-517525" eaLnBrk="1" hangingPunct="1"/>
            <a:r>
              <a:rPr lang="en-US" altLang="en-US" dirty="0" smtClean="0">
                <a:solidFill>
                  <a:srgbClr val="595959"/>
                </a:solidFill>
              </a:rPr>
              <a:t>Indications for acute dialysis: “AEIOU”</a:t>
            </a:r>
          </a:p>
          <a:p>
            <a:pPr marL="517525" indent="-517525" eaLnBrk="1" hangingPunct="1"/>
            <a:r>
              <a:rPr lang="en-US" altLang="en-US" dirty="0" smtClean="0">
                <a:solidFill>
                  <a:srgbClr val="595959"/>
                </a:solidFill>
              </a:rPr>
              <a:t>Indications for chronic dialysis: absolutely encephalopathy, pericarditis, </a:t>
            </a:r>
            <a:r>
              <a:rPr lang="en-US" altLang="en-US" dirty="0" err="1" smtClean="0">
                <a:solidFill>
                  <a:srgbClr val="595959"/>
                </a:solidFill>
              </a:rPr>
              <a:t>pleuritis</a:t>
            </a:r>
            <a:endParaRPr lang="en-US" altLang="en-US" dirty="0" smtClean="0">
              <a:solidFill>
                <a:srgbClr val="595959"/>
              </a:solidFill>
            </a:endParaRPr>
          </a:p>
          <a:p>
            <a:pPr marL="517525" indent="-517525" eaLnBrk="1" hangingPunct="1"/>
            <a:endParaRPr lang="en-US" altLang="en-US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7525" indent="-517525" algn="ctr" eaLnBrk="1" hangingPunct="1">
              <a:buFontTx/>
              <a:buNone/>
            </a:pPr>
            <a:endParaRPr lang="en-US" altLang="en-US" sz="4400">
              <a:solidFill>
                <a:srgbClr val="262626"/>
              </a:solidFill>
            </a:endParaRPr>
          </a:p>
          <a:p>
            <a:pPr marL="517525" indent="-517525" algn="ctr" eaLnBrk="1" hangingPunct="1">
              <a:buFontTx/>
              <a:buNone/>
            </a:pPr>
            <a:r>
              <a:rPr lang="en-US" altLang="en-US" sz="4400">
                <a:solidFill>
                  <a:srgbClr val="262626"/>
                </a:solidFill>
              </a:rPr>
              <a:t>Questions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218238"/>
            <a:ext cx="334962" cy="334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72200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6307137"/>
            <a:ext cx="4191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1" dirty="0" smtClean="0">
                <a:solidFill>
                  <a:schemeClr val="accent5"/>
                </a:solidFill>
                <a:latin typeface="+mn-lt"/>
              </a:rPr>
              <a:t>@</a:t>
            </a:r>
            <a:r>
              <a:rPr lang="en-US" sz="1000" b="0" i="1" dirty="0" err="1" smtClean="0">
                <a:solidFill>
                  <a:schemeClr val="accent5"/>
                </a:solidFill>
                <a:latin typeface="+mn-lt"/>
              </a:rPr>
              <a:t>workingkidney</a:t>
            </a:r>
            <a:endParaRPr lang="en-US" sz="1000" b="0" i="1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6781800" cy="838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Dysfunctional Kidney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763000" cy="655749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Abnormal body fluid composition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–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Fluid overload, sodium retention,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 K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+, hypophosphatemia,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Impaired excretion of substances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–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Azotemia, uremia,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intoxication or overdose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Neurohormonal deficiencies or excess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–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Hypertension, anemia, vitamin D deficiency,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hyperparathyroidism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162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Renal Replacement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07720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Therapy which replaces some or most of the functions of the normal kidney</a:t>
            </a:r>
          </a:p>
          <a:p>
            <a:pPr lvl="1">
              <a:lnSpc>
                <a:spcPct val="120000"/>
              </a:lnSpc>
            </a:pPr>
            <a:r>
              <a:rPr lang="en-US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 handling: fluid removal </a:t>
            </a:r>
          </a:p>
          <a:p>
            <a:pPr lvl="1">
              <a:lnSpc>
                <a:spcPct val="120000"/>
              </a:lnSpc>
            </a:pPr>
            <a:r>
              <a:rPr lang="en-US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Solute clearance: electrolytes, acids, metabolic byproducts, foreign substances</a:t>
            </a:r>
          </a:p>
          <a:p>
            <a:pPr>
              <a:lnSpc>
                <a:spcPct val="120000"/>
              </a:lnSpc>
            </a:pPr>
            <a:r>
              <a:rPr lang="en-US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 handling = ultrafiltration</a:t>
            </a:r>
          </a:p>
          <a:p>
            <a:pPr>
              <a:lnSpc>
                <a:spcPct val="120000"/>
              </a:lnSpc>
            </a:pPr>
            <a:r>
              <a:rPr lang="en-US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Solute clearance = dialysis</a:t>
            </a:r>
          </a:p>
          <a:p>
            <a:pPr>
              <a:lnSpc>
                <a:spcPct val="120000"/>
              </a:lnSpc>
            </a:pPr>
            <a:r>
              <a:rPr lang="en-US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Utilizes semipermeable membrane</a:t>
            </a:r>
          </a:p>
          <a:p>
            <a:pPr>
              <a:lnSpc>
                <a:spcPct val="120000"/>
              </a:lnSpc>
            </a:pPr>
            <a:endParaRPr lang="en-US" alt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RRT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001000" cy="5562600"/>
          </a:xfrm>
        </p:spPr>
        <p:txBody>
          <a:bodyPr rtlCol="0">
            <a:normAutofit fontScale="85000" lnSpcReduction="10000"/>
          </a:bodyPr>
          <a:lstStyle/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Intermittent Hemodialysis (IHD)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Continuous Dialysis (CRRT)</a:t>
            </a:r>
          </a:p>
          <a:p>
            <a:pPr lvl="1" algn="just">
              <a:lnSpc>
                <a:spcPct val="170000"/>
              </a:lnSpc>
              <a:buFont typeface="Arial" panose="020B0604020202020204" pitchFamily="34" charset="0"/>
              <a:buChar char="–"/>
              <a:defRPr/>
            </a:pP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Continuous </a:t>
            </a:r>
            <a:r>
              <a:rPr lang="en-US" sz="3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veno</a:t>
            </a: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-venous hemo-dialysis/ -filtration/ -</a:t>
            </a:r>
            <a:r>
              <a:rPr lang="en-US" sz="3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diafiltration</a:t>
            </a: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(CVVHD, CVVHF, CVVHDF)</a:t>
            </a:r>
          </a:p>
          <a:p>
            <a:pPr lvl="1" algn="just">
              <a:lnSpc>
                <a:spcPct val="170000"/>
              </a:lnSpc>
              <a:buFont typeface="Arial" panose="020B0604020202020204" pitchFamily="34" charset="0"/>
              <a:buChar char="–"/>
              <a:defRPr/>
            </a:pP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Sustained low-efficiency daily dialysis (SLEDD)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Peritoneal dialysis (PD)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Renal Transplant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Principles of Dialysis: Diffusion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209800" y="2743200"/>
            <a:ext cx="4419600" cy="24638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cxnSp>
        <p:nvCxnSpPr>
          <p:cNvPr id="10245" name="AutoShape 6"/>
          <p:cNvCxnSpPr>
            <a:cxnSpLocks noChangeShapeType="1"/>
          </p:cNvCxnSpPr>
          <p:nvPr/>
        </p:nvCxnSpPr>
        <p:spPr bwMode="auto">
          <a:xfrm>
            <a:off x="4419600" y="2743200"/>
            <a:ext cx="0" cy="24638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590800" y="30480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048000" y="41148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733800" y="33528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657600" y="42672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590800" y="45720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514600" y="39624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3276600" y="30480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505200" y="37338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3200400" y="46482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2895600" y="35052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3886200" y="47244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5410200" y="35814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5562600" y="43434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4114800" y="3657600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438400" y="227965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b="0" dirty="0">
                <a:solidFill>
                  <a:schemeClr val="accent6"/>
                </a:solidFill>
                <a:latin typeface="+mn-lt"/>
              </a:rPr>
              <a:t>Compartment #1	       Compartment #2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981200" y="5345113"/>
            <a:ext cx="5029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b="0" dirty="0">
                <a:solidFill>
                  <a:schemeClr val="accent6"/>
                </a:solidFill>
                <a:latin typeface="+mn-lt"/>
              </a:rPr>
              <a:t>Hydrostatic pressure (P</a:t>
            </a:r>
            <a:r>
              <a:rPr lang="en-US" altLang="en-US" sz="1800" b="0" baseline="-25000" dirty="0">
                <a:solidFill>
                  <a:schemeClr val="accent6"/>
                </a:solidFill>
                <a:latin typeface="+mn-lt"/>
              </a:rPr>
              <a:t>h</a:t>
            </a:r>
            <a:r>
              <a:rPr lang="en-US" altLang="en-US" sz="1800" b="0" dirty="0">
                <a:solidFill>
                  <a:schemeClr val="accent6"/>
                </a:solidFill>
                <a:latin typeface="+mn-lt"/>
              </a:rPr>
              <a:t>) = Hydrostatic </a:t>
            </a:r>
            <a:r>
              <a:rPr lang="en-US" altLang="en-US" sz="1800" b="0" dirty="0" smtClean="0">
                <a:solidFill>
                  <a:schemeClr val="accent6"/>
                </a:solidFill>
                <a:latin typeface="+mn-lt"/>
              </a:rPr>
              <a:t>pressure </a:t>
            </a:r>
            <a:r>
              <a:rPr lang="en-US" altLang="en-US" sz="1800" b="0" dirty="0">
                <a:solidFill>
                  <a:schemeClr val="accent6"/>
                </a:solidFill>
                <a:latin typeface="+mn-lt"/>
              </a:rPr>
              <a:t>(</a:t>
            </a:r>
            <a:r>
              <a:rPr lang="en-US" altLang="en-US" sz="1800" b="0" dirty="0" err="1">
                <a:solidFill>
                  <a:schemeClr val="accent6"/>
                </a:solidFill>
                <a:latin typeface="+mn-lt"/>
              </a:rPr>
              <a:t>P</a:t>
            </a:r>
            <a:r>
              <a:rPr lang="en-US" altLang="en-US" sz="1800" b="0" baseline="-25000" dirty="0" err="1">
                <a:solidFill>
                  <a:schemeClr val="accent6"/>
                </a:solidFill>
                <a:latin typeface="+mn-lt"/>
              </a:rPr>
              <a:t>h</a:t>
            </a:r>
            <a:r>
              <a:rPr lang="en-US" altLang="en-US" sz="1800" b="0" dirty="0">
                <a:solidFill>
                  <a:schemeClr val="accent6"/>
                </a:solidFill>
                <a:latin typeface="+mn-lt"/>
              </a:rPr>
              <a:t>)</a:t>
            </a:r>
            <a:r>
              <a:rPr lang="en-US" altLang="en-US" sz="1800" b="0" dirty="0" smtClean="0">
                <a:solidFill>
                  <a:schemeClr val="accent6"/>
                </a:solidFill>
                <a:latin typeface="+mn-lt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800" b="0" dirty="0" smtClean="0">
                <a:solidFill>
                  <a:schemeClr val="accent6"/>
                </a:solidFill>
                <a:latin typeface="+mn-lt"/>
              </a:rPr>
              <a:t>Concentration [x] &gt; </a:t>
            </a:r>
            <a:r>
              <a:rPr lang="en-US" altLang="en-US" sz="1800" b="0" dirty="0">
                <a:solidFill>
                  <a:schemeClr val="accent6"/>
                </a:solidFill>
                <a:latin typeface="+mn-lt"/>
              </a:rPr>
              <a:t>Concentration [x]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Principles of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Dialysis: Convection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209800" y="2743200"/>
            <a:ext cx="4419600" cy="24638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cxnSp>
        <p:nvCxnSpPr>
          <p:cNvPr id="11269" name="AutoShape 6"/>
          <p:cNvCxnSpPr>
            <a:cxnSpLocks noChangeShapeType="1"/>
          </p:cNvCxnSpPr>
          <p:nvPr/>
        </p:nvCxnSpPr>
        <p:spPr bwMode="auto">
          <a:xfrm>
            <a:off x="5029200" y="2743200"/>
            <a:ext cx="0" cy="24638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590800" y="30480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988050" y="47752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019800" y="3103563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389313" y="4454525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36850" y="4276725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3375025" y="3216275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5867400" y="3927475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035300" y="3684588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5394325" y="3267075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5562600" y="4343400"/>
            <a:ext cx="228600" cy="228600"/>
          </a:xfrm>
          <a:prstGeom prst="ellipse">
            <a:avLst/>
          </a:prstGeom>
          <a:gradFill rotWithShape="0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705225" y="3581400"/>
            <a:ext cx="1917700" cy="847725"/>
          </a:xfrm>
          <a:prstGeom prst="rightArrow">
            <a:avLst>
              <a:gd name="adj1" fmla="val 50000"/>
              <a:gd name="adj2" fmla="val 33333"/>
            </a:avLst>
          </a:prstGeom>
          <a:gradFill>
            <a:gsLst>
              <a:gs pos="0">
                <a:srgbClr val="CCECFF"/>
              </a:gs>
              <a:gs pos="41000">
                <a:srgbClr val="CCECFF"/>
              </a:gs>
              <a:gs pos="69000">
                <a:srgbClr val="99CCFF"/>
              </a:gs>
              <a:gs pos="100000">
                <a:srgbClr val="99CCFF"/>
              </a:gs>
            </a:gsLst>
            <a:lin ang="10800000" scaled="1"/>
          </a:gra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438400" y="227965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b="0" dirty="0">
                <a:solidFill>
                  <a:schemeClr val="accent6"/>
                </a:solidFill>
                <a:latin typeface="+mn-lt"/>
              </a:rPr>
              <a:t>Compartment #1	       Compartment #2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981200" y="5345113"/>
            <a:ext cx="5029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 dirty="0">
                <a:solidFill>
                  <a:srgbClr val="4D4D4D"/>
                </a:solidFill>
                <a:latin typeface="Calibri" charset="0"/>
              </a:rPr>
              <a:t>                  </a:t>
            </a:r>
            <a:r>
              <a:rPr lang="en-US" altLang="en-US" sz="1800" b="0" dirty="0" smtClean="0">
                <a:solidFill>
                  <a:srgbClr val="4D4D4D"/>
                </a:solidFill>
                <a:latin typeface="Calibri" charset="0"/>
              </a:rPr>
              <a:t>  </a:t>
            </a:r>
            <a:r>
              <a:rPr lang="en-US" altLang="en-US" sz="1800" b="0" dirty="0" err="1" smtClean="0">
                <a:solidFill>
                  <a:srgbClr val="4D4D4D"/>
                </a:solidFill>
                <a:latin typeface="Calibri" charset="0"/>
              </a:rPr>
              <a:t>P</a:t>
            </a:r>
            <a:r>
              <a:rPr lang="en-US" altLang="en-US" sz="1800" b="0" baseline="-25000" dirty="0" err="1" smtClean="0">
                <a:solidFill>
                  <a:srgbClr val="4D4D4D"/>
                </a:solidFill>
                <a:latin typeface="Calibri" charset="0"/>
              </a:rPr>
              <a:t>h</a:t>
            </a:r>
            <a:r>
              <a:rPr lang="en-US" altLang="en-US" sz="1800" b="0" dirty="0" smtClean="0">
                <a:solidFill>
                  <a:srgbClr val="4D4D4D"/>
                </a:solidFill>
                <a:latin typeface="Calibri" charset="0"/>
              </a:rPr>
              <a:t> </a:t>
            </a:r>
            <a:r>
              <a:rPr lang="en-US" altLang="en-US" sz="1800" b="0" dirty="0">
                <a:solidFill>
                  <a:srgbClr val="4D4D4D"/>
                </a:solidFill>
                <a:latin typeface="Calibri" charset="0"/>
              </a:rPr>
              <a:t>&gt; </a:t>
            </a:r>
            <a:r>
              <a:rPr lang="en-US" altLang="en-US" sz="1800" b="0" dirty="0" smtClean="0">
                <a:solidFill>
                  <a:srgbClr val="4D4D4D"/>
                </a:solidFill>
                <a:latin typeface="Calibri" charset="0"/>
              </a:rPr>
              <a:t>P</a:t>
            </a:r>
            <a:r>
              <a:rPr lang="en-US" altLang="en-US" sz="1800" b="0" baseline="-25000" dirty="0" smtClean="0">
                <a:solidFill>
                  <a:srgbClr val="4D4D4D"/>
                </a:solidFill>
                <a:latin typeface="Calibri" charset="0"/>
              </a:rPr>
              <a:t>h</a:t>
            </a:r>
          </a:p>
          <a:p>
            <a:pPr algn="ctr">
              <a:spcBef>
                <a:spcPct val="50000"/>
              </a:spcBef>
            </a:pPr>
            <a:r>
              <a:rPr lang="en-US" altLang="en-US" sz="1800" b="0" dirty="0" smtClean="0">
                <a:solidFill>
                  <a:srgbClr val="4D4D4D"/>
                </a:solidFill>
                <a:latin typeface="+mn-lt"/>
              </a:rPr>
              <a:t>                    [x] ≈ [x]</a:t>
            </a:r>
            <a:endParaRPr lang="en-US" altLang="en-US" sz="1800" b="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5118735" y="3846274"/>
            <a:ext cx="228600" cy="228600"/>
          </a:xfrm>
          <a:prstGeom prst="ellipse">
            <a:avLst/>
          </a:prstGeom>
          <a:gradFill flip="none" rotWithShape="1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705225" y="3443288"/>
            <a:ext cx="1563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b="0" i="1" dirty="0">
                <a:solidFill>
                  <a:schemeClr val="accent6"/>
                </a:solidFill>
                <a:latin typeface="+mn-lt"/>
              </a:rPr>
              <a:t>solvent drag</a:t>
            </a:r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4721732" y="3894789"/>
            <a:ext cx="228600" cy="228600"/>
          </a:xfrm>
          <a:prstGeom prst="ellipse">
            <a:avLst/>
          </a:prstGeom>
          <a:gradFill flip="none" rotWithShape="1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4330637" y="3942286"/>
            <a:ext cx="228600" cy="228600"/>
          </a:xfrm>
          <a:prstGeom prst="ellipse">
            <a:avLst/>
          </a:prstGeom>
          <a:gradFill flip="none" rotWithShape="1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3921633" y="3846274"/>
            <a:ext cx="228600" cy="228600"/>
          </a:xfrm>
          <a:prstGeom prst="ellipse">
            <a:avLst/>
          </a:prstGeom>
          <a:gradFill flip="none" rotWithShape="1">
            <a:gsLst>
              <a:gs pos="23000">
                <a:srgbClr val="CCCCCC"/>
              </a:gs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30181</TotalTime>
  <Words>1578</Words>
  <Application>Microsoft Office PowerPoint</Application>
  <PresentationFormat>On-screen Show (4:3)</PresentationFormat>
  <Paragraphs>457</Paragraphs>
  <Slides>49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Renal Replacement Therapies </vt:lpstr>
      <vt:lpstr>PowerPoint Presentation</vt:lpstr>
      <vt:lpstr>Normal Renal Functions</vt:lpstr>
      <vt:lpstr>The Dysfunctional Kidney</vt:lpstr>
      <vt:lpstr>Renal Replacement Therapy</vt:lpstr>
      <vt:lpstr>Types of RRT</vt:lpstr>
      <vt:lpstr>Principles of Dialysis: Diffusion</vt:lpstr>
      <vt:lpstr>Principles of Dialysis: Convection</vt:lpstr>
      <vt:lpstr>Diffusion With Convection</vt:lpstr>
      <vt:lpstr>Dialysis Setup</vt:lpstr>
      <vt:lpstr>Diffusion: Hemodialysis</vt:lpstr>
      <vt:lpstr>Convection: Hemofiltration</vt:lpstr>
      <vt:lpstr>Diffusion &amp; Convection: Hemodiafiltration</vt:lpstr>
      <vt:lpstr>Peritoneal Dialysis</vt:lpstr>
      <vt:lpstr>Technical Considerations</vt:lpstr>
      <vt:lpstr>Factors Affecting Dialysis Efficiency</vt:lpstr>
      <vt:lpstr>Different Settings for Dialysis</vt:lpstr>
      <vt:lpstr>Complications of RRT</vt:lpstr>
      <vt:lpstr>Complications of RRT</vt:lpstr>
      <vt:lpstr>Volume &amp; Hypotension </vt:lpstr>
      <vt:lpstr>Hypotension &amp; Renal Function</vt:lpstr>
      <vt:lpstr>Solute Shifts </vt:lpstr>
      <vt:lpstr>Solute Shifts Affect CNS</vt:lpstr>
      <vt:lpstr>Dialysis Dysequilibrium Syndrome </vt:lpstr>
      <vt:lpstr>Complications of RRT</vt:lpstr>
      <vt:lpstr>Dialysis Access Options</vt:lpstr>
      <vt:lpstr>Dialysis Access: AV fistula</vt:lpstr>
      <vt:lpstr>Dialysis Access: AV Graft</vt:lpstr>
      <vt:lpstr>Anatomy of AV Access</vt:lpstr>
      <vt:lpstr>AV Fistula Types</vt:lpstr>
      <vt:lpstr>Dialysis Needle Sizes</vt:lpstr>
      <vt:lpstr>Fistula or Graft?</vt:lpstr>
      <vt:lpstr>Dialysis Access: CVC</vt:lpstr>
      <vt:lpstr>Central Venous Catheters</vt:lpstr>
      <vt:lpstr>Dialysis Access: peritoneal catheter</vt:lpstr>
      <vt:lpstr>Complications of RRT</vt:lpstr>
      <vt:lpstr>AVF &amp; Steal Syndrome</vt:lpstr>
      <vt:lpstr>AVF &amp; Heart Failure</vt:lpstr>
      <vt:lpstr>Catheter Complications</vt:lpstr>
      <vt:lpstr>Catheter Infections</vt:lpstr>
      <vt:lpstr>Causes of Mortality in Dialysis</vt:lpstr>
      <vt:lpstr>Central Venous Stenosis</vt:lpstr>
      <vt:lpstr>Central Venous Stenosis</vt:lpstr>
      <vt:lpstr>Indications for Acute Dialysis</vt:lpstr>
      <vt:lpstr>Dialysis for Intoxications</vt:lpstr>
      <vt:lpstr>Indications for Chronic Dialysis</vt:lpstr>
      <vt:lpstr>Key Points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 of Renal Replacement Therapy (RRT)</dc:title>
  <dc:creator>John Hsieh</dc:creator>
  <cp:lastModifiedBy>AL BOSTAN</cp:lastModifiedBy>
  <cp:revision>609</cp:revision>
  <dcterms:created xsi:type="dcterms:W3CDTF">2004-11-21T22:31:08Z</dcterms:created>
  <dcterms:modified xsi:type="dcterms:W3CDTF">2018-03-07T10:29:35Z</dcterms:modified>
</cp:coreProperties>
</file>